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4" r:id="rId2"/>
    <p:sldId id="265" r:id="rId3"/>
    <p:sldId id="300" r:id="rId4"/>
    <p:sldId id="299" r:id="rId5"/>
    <p:sldId id="267" r:id="rId6"/>
    <p:sldId id="302" r:id="rId7"/>
    <p:sldId id="304" r:id="rId8"/>
    <p:sldId id="291" r:id="rId9"/>
    <p:sldId id="294" r:id="rId10"/>
    <p:sldId id="295" r:id="rId11"/>
    <p:sldId id="296" r:id="rId12"/>
    <p:sldId id="297" r:id="rId13"/>
    <p:sldId id="303" r:id="rId14"/>
    <p:sldId id="305" r:id="rId15"/>
    <p:sldId id="274" r:id="rId16"/>
    <p:sldId id="278" r:id="rId17"/>
    <p:sldId id="275" r:id="rId18"/>
    <p:sldId id="309" r:id="rId19"/>
    <p:sldId id="276" r:id="rId20"/>
    <p:sldId id="277" r:id="rId21"/>
    <p:sldId id="280" r:id="rId22"/>
    <p:sldId id="285" r:id="rId23"/>
    <p:sldId id="287" r:id="rId24"/>
    <p:sldId id="306" r:id="rId25"/>
    <p:sldId id="308" r:id="rId26"/>
    <p:sldId id="282" r:id="rId27"/>
    <p:sldId id="283" r:id="rId28"/>
    <p:sldId id="307" r:id="rId29"/>
    <p:sldId id="284" r:id="rId30"/>
    <p:sldId id="286" r:id="rId31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A245B"/>
    <a:srgbClr val="24336E"/>
    <a:srgbClr val="001697"/>
    <a:srgbClr val="316D9B"/>
    <a:srgbClr val="316D9D"/>
    <a:srgbClr val="307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3" autoAdjust="0"/>
    <p:restoredTop sz="63426" autoAdjust="0"/>
  </p:normalViewPr>
  <p:slideViewPr>
    <p:cSldViewPr snapToGrid="0" snapToObjects="1">
      <p:cViewPr varScale="1">
        <p:scale>
          <a:sx n="89" d="100"/>
          <a:sy n="89" d="100"/>
        </p:scale>
        <p:origin x="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34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BE85A1-FC83-4791-968D-9252F8C356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8E90C-C5FF-4A55-A842-FF11568953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ED8A2-5806-4A47-9E74-4F4F9C0E2579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EF74B-3248-498E-AEF4-7CE7D1625B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FFD24-D518-4DDD-BAC3-FFF89D4A89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05CB9-A89A-4D4B-8175-277DC26F65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061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85B9C-CD73-422B-A92F-61807120D801}" type="datetimeFigureOut">
              <a:rPr lang="en-GB" smtClean="0"/>
              <a:t>19/09/2018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D905C-08EF-4843-9C00-F0D98741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03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4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9945">
              <a:defRPr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41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baseline="0" dirty="0">
              <a:solidFill>
                <a:schemeClr val="tx1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16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9945"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43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02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143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20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345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739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105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89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902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90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324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22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118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473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82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600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247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12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346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AutoNum type="alphaL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235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0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sz="140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617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34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FD905C-08EF-4843-9C00-F0D98741DB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843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74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9945">
              <a:defRPr/>
            </a:pPr>
            <a:endParaRPr lang="en-GB" sz="11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29945">
              <a:defRPr/>
            </a:pPr>
            <a:endParaRPr lang="en-GB" sz="11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A7007-A200-4625-857B-C1B607EDAC3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0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750E9-672B-4393-99AD-34AC54B61C33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1AFFA-E811-41CF-968F-825695A78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97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FC8C-2091-4EC5-B556-8F6BFCEE9EDE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CF925-537E-478B-840A-F560566F4B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14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C81BF-B595-4B7B-8DC1-1F36DED8E39B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B14CA-315A-4882-A17E-505ED45CC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96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FEB3-914C-4A7A-83B5-652AAA031FBD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8FC36-914C-4D1F-9CDA-EDAC018D4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72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6CD7-91FE-4834-A41B-C3329926E404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FA99B-5BA2-485F-B3C6-E853F35BA1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93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579D-2FDD-404D-B81C-19D276625CB8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0459B-714E-496B-9FAE-ECA12E8F57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22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3B04-9DC3-4114-BD3B-2E5DE259ADD2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9E3B3-6299-40AA-ADD4-243C38538A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49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5D745-F49F-4D47-B86A-3F0AF7EDD440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B9DAA-A7F5-44F6-A77F-F3832EDBC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3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51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0E299-2682-4223-A4EC-3FF21D1CE371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5159A-9851-4C3C-9BA0-A2116F8C7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44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DA388-2505-4235-BC0A-7022DA81ECD3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D28BE-6737-4DAB-990F-33D90BEC3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92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 footer_powerpoint slid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3"/>
            <a:ext cx="91440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059D507-30BD-4C15-AEB4-E99C3B99994A}" type="datetimeFigureOut">
              <a:rPr lang="en-US" altLang="en-US"/>
              <a:pPr>
                <a:defRPr/>
              </a:pPr>
              <a:t>9/19/18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B2B217-9169-49CB-BB06-F37342995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91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24336E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4336E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4336E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4336E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4336E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ntent.digital.nhs.uk/catalogue/PUB2261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ent.digital.nhs.uk/catalogue/PUB2261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v.uk/government/statistics/national-travel-survey-201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tent.digital.nhs.uk/catalogue/PUB226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ntent.digital.nhs.uk/catalogue/PUB2261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 title_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621280"/>
          </a:xfrm>
        </p:spPr>
        <p:txBody>
          <a:bodyPr/>
          <a:lstStyle/>
          <a:p>
            <a:r>
              <a:rPr lang="en-GB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and importance of physical activity (not just PE) to whole school life.</a:t>
            </a:r>
            <a:b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 Baker</a:t>
            </a:r>
            <a:b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Lead for Physical Activity</a:t>
            </a:r>
            <a:b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</a:t>
            </a:r>
            <a:b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Suffolk County Council</a:t>
            </a:r>
            <a:endParaRPr lang="en-US" altLang="en-US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943997"/>
              </p:ext>
            </p:extLst>
          </p:nvPr>
        </p:nvGraphicFramePr>
        <p:xfrm>
          <a:off x="35496" y="5175083"/>
          <a:ext cx="9036496" cy="390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99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activity</a:t>
                      </a:r>
                      <a:endParaRPr lang="en-GB" sz="5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5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activity refers to lower levels of physical activity (less than 30 minutes of  MVPA on all 7 days in the last week, or less than 60 minutes of MVPA on 3 to 6 days in the last week).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619672" y="131172"/>
            <a:ext cx="6624736" cy="457343"/>
          </a:xfrm>
        </p:spPr>
        <p:txBody>
          <a:bodyPr>
            <a:normAutofit fontScale="90000"/>
          </a:bodyPr>
          <a:lstStyle/>
          <a:p>
            <a:pPr>
              <a:lnSpc>
                <a:spcPts val="3400"/>
              </a:lnSpc>
            </a:pPr>
            <a:r>
              <a:rPr lang="en-GB" sz="3400" dirty="0">
                <a:solidFill>
                  <a:srgbClr val="00AE9E"/>
                </a:solidFill>
              </a:rPr>
              <a:t>Physical activity levels by income </a:t>
            </a:r>
            <a:r>
              <a:rPr lang="en-GB" sz="3400" dirty="0"/>
              <a:t>               </a:t>
            </a:r>
            <a:endParaRPr lang="en-US" sz="3400" spc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Patterns and trends in child physical activity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4779017"/>
            <a:ext cx="8856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44000">
              <a:tabLst>
                <a:tab pos="108000" algn="l"/>
              </a:tabLst>
            </a:pPr>
            <a:r>
              <a:rPr lang="en-GB" sz="1050" baseline="30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Equivalised household income is a measure that takes account of the number of people in the household. For this analysis, households were split into 5 equal-sized groups banded by income level (income quintiles). Physical activity levels were compared between these groups.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3861048"/>
            <a:ext cx="1368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95% CI: 39%-48%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8024" y="3825301"/>
            <a:ext cx="13681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chemeClr val="bg1"/>
                </a:solidFill>
              </a:rPr>
              <a:t>95% CI: 26%-37%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8274" y="530216"/>
            <a:ext cx="7361935" cy="4307124"/>
            <a:chOff x="888274" y="530216"/>
            <a:chExt cx="7361935" cy="430712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5471" y="1060399"/>
              <a:ext cx="5507540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954483" y="530216"/>
              <a:ext cx="7229519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Proportion</a:t>
              </a:r>
              <a:r>
                <a:rPr kumimoji="0" lang="en-GB" sz="15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 of children aged 5 to 15 meeting physical activity recommendations (excluding activities in school lessons), by income</a:t>
              </a:r>
              <a:r>
                <a:rPr kumimoji="0" lang="en-GB" sz="1500" b="1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a</a:t>
              </a:r>
              <a:r>
                <a:rPr kumimoji="0" lang="en-GB" sz="15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, 2015</a:t>
              </a:r>
              <a:endParaRPr kumimoji="0" lang="en-GB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888274" y="4575730"/>
              <a:ext cx="736193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Source:</a:t>
              </a:r>
              <a:r>
                <a:rPr kumimoji="0" lang="en-GB" sz="11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 Health Survey for England 2015, NHS Digital </a:t>
              </a:r>
              <a:r>
                <a:rPr lang="en-GB" sz="1100" b="1" dirty="0">
                  <a:ea typeface="ＭＳ Ｐゴシック" pitchFamily="34" charset="-128"/>
                  <a:hlinkClick r:id="rId4"/>
                </a:rPr>
                <a:t>http://www.content.digital.nhs.uk/catalogue/PUB22610</a:t>
              </a:r>
              <a:r>
                <a:rPr lang="en-GB" sz="1100" b="1" dirty="0">
                  <a:ea typeface="ＭＳ Ｐゴシック" pitchFamily="34" charset="-128"/>
                </a:rPr>
                <a:t> </a:t>
              </a:r>
              <a:r>
                <a:rPr lang="en-GB" sz="1100" dirty="0">
                  <a:ea typeface="ＭＳ Ｐゴシック" pitchFamily="34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15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902371" y="204407"/>
            <a:ext cx="7457061" cy="449746"/>
          </a:xfrm>
        </p:spPr>
        <p:txBody>
          <a:bodyPr>
            <a:normAutofit fontScale="90000"/>
          </a:bodyPr>
          <a:lstStyle/>
          <a:p>
            <a:pPr>
              <a:lnSpc>
                <a:spcPts val="3100"/>
              </a:lnSpc>
            </a:pPr>
            <a:r>
              <a:rPr lang="en-GB" sz="3400" dirty="0">
                <a:solidFill>
                  <a:srgbClr val="00AE9E"/>
                </a:solidFill>
              </a:rPr>
              <a:t>Time spent sedentary in leisure time</a:t>
            </a:r>
            <a:endParaRPr lang="en-US" sz="1600" b="1" spc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Patterns and trends in child physical activity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245" y="581103"/>
            <a:ext cx="755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itchFamily="34" charset="0"/>
                <a:cs typeface="Arial" pitchFamily="34" charset="0"/>
              </a:rPr>
              <a:t>Proportion of children aged 2 to 15 who were sedentary for 6 or more hours per day on weekdays and weekend days, by age and sex, 2015</a:t>
            </a:r>
            <a:endParaRPr lang="en-GB" sz="16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22757" y="1148499"/>
            <a:ext cx="3640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latin typeface="Arial" pitchFamily="34" charset="0"/>
                <a:cs typeface="Arial" pitchFamily="34" charset="0"/>
              </a:rPr>
              <a:t>Weekdays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83117" y="1166202"/>
            <a:ext cx="3640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latin typeface="Arial" pitchFamily="34" charset="0"/>
                <a:cs typeface="Arial" pitchFamily="34" charset="0"/>
              </a:rPr>
              <a:t>Weekends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65954"/>
              </p:ext>
            </p:extLst>
          </p:nvPr>
        </p:nvGraphicFramePr>
        <p:xfrm>
          <a:off x="48529" y="4832244"/>
          <a:ext cx="9036496" cy="38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9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Sedentary time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Average time children spend watching TV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effectLst/>
                        </a:rPr>
                        <a:t> or sitting down doing any other activity. For example, reading, doing homework, using a computer, or playing video games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. Sedentary time excludes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effectLst/>
                        </a:rPr>
                        <a:t> time at school.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02371" y="4557245"/>
            <a:ext cx="73619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Source:</a:t>
            </a:r>
            <a:r>
              <a:rPr kumimoji="0" lang="en-GB" sz="11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Health Survey for England 2015, NHS Digital  </a:t>
            </a:r>
            <a:r>
              <a:rPr lang="en-GB" sz="1100" b="1" dirty="0">
                <a:ea typeface="ＭＳ Ｐゴシック" pitchFamily="34" charset="-128"/>
                <a:hlinkClick r:id="rId3"/>
              </a:rPr>
              <a:t>http://www.content.digital.nhs.uk/catalogue/PUB22610</a:t>
            </a:r>
            <a:r>
              <a:rPr lang="en-GB" sz="1100" b="1" dirty="0">
                <a:ea typeface="ＭＳ Ｐゴシック" pitchFamily="34" charset="-128"/>
              </a:rPr>
              <a:t> </a:t>
            </a:r>
            <a:endParaRPr lang="en-GB" sz="1100" dirty="0">
              <a:ea typeface="ＭＳ Ｐゴシック" pitchFamily="34" charset="-12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12" y="1417570"/>
            <a:ext cx="44076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870" y="1410402"/>
            <a:ext cx="440762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72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90" y="1067819"/>
            <a:ext cx="622363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Patterns and trends in child physical activity</a:t>
            </a:r>
            <a:endParaRPr lang="en-US" dirty="0"/>
          </a:p>
        </p:txBody>
      </p:sp>
      <p:sp>
        <p:nvSpPr>
          <p:cNvPr id="10" name="Title 15"/>
          <p:cNvSpPr txBox="1">
            <a:spLocks/>
          </p:cNvSpPr>
          <p:nvPr/>
        </p:nvSpPr>
        <p:spPr>
          <a:xfrm>
            <a:off x="2483768" y="402004"/>
            <a:ext cx="4896544" cy="54006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50" baseline="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r>
              <a:rPr lang="en-GB" sz="3300" dirty="0">
                <a:solidFill>
                  <a:srgbClr val="00AE9E"/>
                </a:solidFill>
              </a:rPr>
              <a:t>Trends in travel to school</a:t>
            </a:r>
            <a:endParaRPr lang="en-GB" sz="3700" dirty="0">
              <a:solidFill>
                <a:srgbClr val="00AE9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766278"/>
            <a:ext cx="8856984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44000">
              <a:tabLst>
                <a:tab pos="108000" algn="l"/>
              </a:tabLst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ª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In 2016 short walks (of less than a mile in length or less than 20 minutes duration) were recorded on day one for half the sample, and day 7 for the other half of the sample. In previous years, short walks have only been recorded on day 7 of the travel diary. Collecting data on short walks on day one of the travel week has increased the number of short walks reported, which means a break in the time series between 2016 and earlier years. </a:t>
            </a:r>
            <a:endParaRPr lang="en-GB" sz="105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245" y="763985"/>
            <a:ext cx="755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Arial" pitchFamily="34" charset="0"/>
                <a:cs typeface="Arial" pitchFamily="34" charset="0"/>
              </a:rPr>
              <a:t>Proportion of trips to and from school for children (aged 5–16 years) by main mode of transport, 2002 to 2016</a:t>
            </a:r>
            <a:r>
              <a:rPr lang="en-GB" sz="1600" b="1" baseline="30000" dirty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82599" y="4553777"/>
            <a:ext cx="878497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Source:</a:t>
            </a:r>
            <a:r>
              <a:rPr kumimoji="0" lang="en-GB" sz="105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National Travel Survey 2016, Department for Transport </a:t>
            </a:r>
            <a:r>
              <a:rPr lang="en-GB" sz="1050" b="1" dirty="0">
                <a:ea typeface="ＭＳ Ｐゴシック" pitchFamily="34" charset="-128"/>
                <a:hlinkClick r:id="rId4"/>
              </a:rPr>
              <a:t>https://www.gov.uk/government/statistics/national-travel-survey-2016 </a:t>
            </a:r>
            <a:endParaRPr lang="en-GB" sz="105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952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368292-C2AD-4C6E-A3B2-424B1D7D6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434"/>
            <a:ext cx="9144000" cy="462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4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ST-Manifesto-final-consequence-2.png">
            <a:extLst>
              <a:ext uri="{FF2B5EF4-FFF2-40B4-BE49-F238E27FC236}">
                <a16:creationId xmlns:a16="http://schemas.microsoft.com/office/drawing/2014/main" id="{CC7B29B2-04B2-45EF-9F4E-565442783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5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A26B-3DEF-4424-81C9-7F7920E2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benefits do children derive from being active?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D9E302-CFBD-4AD5-ACAA-2FC79FEE1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6208" y="1524356"/>
            <a:ext cx="7931583" cy="3292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0B050-1BB9-47DF-AAC4-2C55992EDB68}"/>
              </a:ext>
            </a:extLst>
          </p:cNvPr>
          <p:cNvSpPr txBox="1"/>
          <p:nvPr/>
        </p:nvSpPr>
        <p:spPr>
          <a:xfrm>
            <a:off x="606208" y="4959659"/>
            <a:ext cx="7819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‘Being physically active is one of the key building blocks for a healthy life’</a:t>
            </a:r>
          </a:p>
        </p:txBody>
      </p:sp>
    </p:spTree>
    <p:extLst>
      <p:ext uri="{BB962C8B-B14F-4D97-AF65-F5344CB8AC3E}">
        <p14:creationId xmlns:p14="http://schemas.microsoft.com/office/powerpoint/2010/main" val="322107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4E39-9D1D-481E-8728-6593CA19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0101"/>
            <a:ext cx="8229600" cy="1143000"/>
          </a:xfrm>
        </p:spPr>
        <p:txBody>
          <a:bodyPr/>
          <a:lstStyle/>
          <a:p>
            <a:r>
              <a:rPr lang="en-GB" dirty="0"/>
              <a:t>What are the benefits in terms of learning?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6C4E80-9806-414A-8546-ACC9DCEC2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068709"/>
            <a:ext cx="8229600" cy="2647557"/>
          </a:xfrm>
        </p:spPr>
      </p:pic>
    </p:spTree>
    <p:extLst>
      <p:ext uri="{BB962C8B-B14F-4D97-AF65-F5344CB8AC3E}">
        <p14:creationId xmlns:p14="http://schemas.microsoft.com/office/powerpoint/2010/main" val="304173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D36A05-3B58-448C-9B6F-C4293AC1C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088" y="479425"/>
            <a:ext cx="7523823" cy="47053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34BD1-31BD-4211-BFFE-A71189B5D10B}"/>
              </a:ext>
            </a:extLst>
          </p:cNvPr>
          <p:cNvSpPr txBox="1"/>
          <p:nvPr/>
        </p:nvSpPr>
        <p:spPr>
          <a:xfrm>
            <a:off x="339634" y="5067210"/>
            <a:ext cx="846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colour blue represents lower neural activity, while the colour red denotes higher brain activity in a given region.</a:t>
            </a:r>
          </a:p>
        </p:txBody>
      </p:sp>
    </p:spTree>
    <p:extLst>
      <p:ext uri="{BB962C8B-B14F-4D97-AF65-F5344CB8AC3E}">
        <p14:creationId xmlns:p14="http://schemas.microsoft.com/office/powerpoint/2010/main" val="131813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serscontent2.emaze.com/images/192b19a3-ba92-4fdf-9d0c-2058b1cde48e/74b969c617dd60c78c9c159d5992fed1.JPG">
            <a:extLst>
              <a:ext uri="{FF2B5EF4-FFF2-40B4-BE49-F238E27FC236}">
                <a16:creationId xmlns:a16="http://schemas.microsoft.com/office/drawing/2014/main" id="{791BBE3B-8441-4420-879B-63776916B3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30" y="874725"/>
            <a:ext cx="5435111" cy="44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59105A-318B-4394-A2B7-E4BC30ABD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 Activity Before and After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4FEA2-5085-4464-9B63-5C81E1D974BB}"/>
              </a:ext>
            </a:extLst>
          </p:cNvPr>
          <p:cNvSpPr txBox="1"/>
          <p:nvPr/>
        </p:nvSpPr>
        <p:spPr>
          <a:xfrm>
            <a:off x="561702" y="5172893"/>
            <a:ext cx="813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 = high brain activity, blue = low neural activity</a:t>
            </a:r>
          </a:p>
        </p:txBody>
      </p:sp>
    </p:spTree>
    <p:extLst>
      <p:ext uri="{BB962C8B-B14F-4D97-AF65-F5344CB8AC3E}">
        <p14:creationId xmlns:p14="http://schemas.microsoft.com/office/powerpoint/2010/main" val="4005393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chpad.org/contentimages/2361.png">
            <a:extLst>
              <a:ext uri="{FF2B5EF4-FFF2-40B4-BE49-F238E27FC236}">
                <a16:creationId xmlns:a16="http://schemas.microsoft.com/office/drawing/2014/main" id="{97044260-CD1A-4E58-92EE-B900D98B4A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853" y="774096"/>
            <a:ext cx="4294294" cy="429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3778C-9CE3-4F27-993C-31497F7F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3933"/>
          </a:xfrm>
        </p:spPr>
        <p:txBody>
          <a:bodyPr/>
          <a:lstStyle/>
          <a:p>
            <a:r>
              <a:rPr lang="en-GB" dirty="0"/>
              <a:t>Whole School Approach is Essential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49080-31A3-4EF6-9808-A6A293F91F07}"/>
              </a:ext>
            </a:extLst>
          </p:cNvPr>
          <p:cNvSpPr txBox="1"/>
          <p:nvPr/>
        </p:nvSpPr>
        <p:spPr>
          <a:xfrm>
            <a:off x="457200" y="4867981"/>
            <a:ext cx="838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CSPAP is an evidence-based, data driven, physical activity improvement model developed by the Society of Health and Physical Educators in America and recommended by the Centres for Disease Control and Prevention.</a:t>
            </a:r>
          </a:p>
        </p:txBody>
      </p:sp>
    </p:spTree>
    <p:extLst>
      <p:ext uri="{BB962C8B-B14F-4D97-AF65-F5344CB8AC3E}">
        <p14:creationId xmlns:p14="http://schemas.microsoft.com/office/powerpoint/2010/main" val="417638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8EB1A0-4F4E-49F9-9F55-0BD0A49FE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50425"/>
            <a:ext cx="9144000" cy="609004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1D8C49-ED96-485C-9AA8-441E96973BE5}"/>
              </a:ext>
            </a:extLst>
          </p:cNvPr>
          <p:cNvSpPr txBox="1"/>
          <p:nvPr/>
        </p:nvSpPr>
        <p:spPr>
          <a:xfrm>
            <a:off x="0" y="118531"/>
            <a:ext cx="9144000" cy="1200329"/>
          </a:xfrm>
          <a:prstGeom prst="rect">
            <a:avLst/>
          </a:prstGeom>
          <a:solidFill>
            <a:srgbClr val="000000">
              <a:alpha val="1215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Schools are uniquely placed to help children become more healthy and active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9739C-1E32-4A64-9658-A9CC1409344C}"/>
              </a:ext>
            </a:extLst>
          </p:cNvPr>
          <p:cNvSpPr txBox="1"/>
          <p:nvPr/>
        </p:nvSpPr>
        <p:spPr>
          <a:xfrm>
            <a:off x="0" y="4310746"/>
            <a:ext cx="9144000" cy="1200329"/>
          </a:xfrm>
          <a:prstGeom prst="rect">
            <a:avLst/>
          </a:prstGeom>
          <a:solidFill>
            <a:schemeClr val="tx1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Take Home Message – Physical activity is a win/win for both child and school.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0E18C-A3C4-4EB4-9803-21E08597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905794" cy="1143000"/>
          </a:xfrm>
        </p:spPr>
        <p:txBody>
          <a:bodyPr/>
          <a:lstStyle/>
          <a:p>
            <a:r>
              <a:rPr lang="en-GB" dirty="0"/>
              <a:t>Physical Education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C5FA9A-0E0C-4480-93CE-9792F2D16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393660"/>
            <a:ext cx="3592479" cy="50959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9C6041-6F1E-4EE6-9928-FF7769393C67}"/>
              </a:ext>
            </a:extLst>
          </p:cNvPr>
          <p:cNvSpPr txBox="1"/>
          <p:nvPr/>
        </p:nvSpPr>
        <p:spPr>
          <a:xfrm>
            <a:off x="574766" y="1554480"/>
            <a:ext cx="3788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One study has suggested that the greatest cognitive benefits from physical education resulted when physical education classes are scheduled during the early or middle part of the day.</a:t>
            </a:r>
          </a:p>
        </p:txBody>
      </p:sp>
    </p:spTree>
    <p:extLst>
      <p:ext uri="{BB962C8B-B14F-4D97-AF65-F5344CB8AC3E}">
        <p14:creationId xmlns:p14="http://schemas.microsoft.com/office/powerpoint/2010/main" val="3447642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4EFA-74DB-4DF7-97D4-63D28892E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702" y="418331"/>
            <a:ext cx="8125097" cy="1143000"/>
          </a:xfrm>
        </p:spPr>
        <p:txBody>
          <a:bodyPr/>
          <a:lstStyle/>
          <a:p>
            <a:r>
              <a:rPr lang="en-GB" dirty="0"/>
              <a:t>Physical Activity During School</a:t>
            </a:r>
            <a:br>
              <a:rPr lang="en-GB" dirty="0"/>
            </a:br>
            <a:r>
              <a:rPr lang="en-GB" sz="2000" b="0" dirty="0">
                <a:solidFill>
                  <a:schemeClr val="tx1"/>
                </a:solidFill>
              </a:rPr>
              <a:t>Integrating physical activity into academic classroom teaching as well as providing breaks from teaching specifically for physical activity. </a:t>
            </a:r>
            <a:endParaRPr lang="en-GB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0DE0F46B-BE36-470F-8672-11F7AB99BA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99" y="1762718"/>
            <a:ext cx="6655002" cy="3743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87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m.aiircdn.com/217/299209.jpg">
            <a:extLst>
              <a:ext uri="{FF2B5EF4-FFF2-40B4-BE49-F238E27FC236}">
                <a16:creationId xmlns:a16="http://schemas.microsoft.com/office/drawing/2014/main" id="{D48131F1-4399-4141-86D6-D355A658F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82" y="1080346"/>
            <a:ext cx="6232433" cy="4423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91C0B4-EE42-4933-B8BD-A36A4C36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3" y="215901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The Daily Mile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1600" b="0" dirty="0"/>
              <a:t>(www.dailymile.co.uk)</a:t>
            </a:r>
            <a:endParaRPr lang="en-GB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F500B6-8EEC-4196-BAAC-CD3C5196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" y="4519605"/>
            <a:ext cx="1695027" cy="847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B0AB3-0FF4-46E1-8078-4239BE390CC8}"/>
              </a:ext>
            </a:extLst>
          </p:cNvPr>
          <p:cNvSpPr txBox="1"/>
          <p:nvPr/>
        </p:nvSpPr>
        <p:spPr>
          <a:xfrm>
            <a:off x="499531" y="1145661"/>
            <a:ext cx="8144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A popular, simple and free initiative that sees children run/walk/jog for 15 minutes every day in their primary and nursery schools.</a:t>
            </a:r>
          </a:p>
        </p:txBody>
      </p:sp>
    </p:spTree>
    <p:extLst>
      <p:ext uri="{BB962C8B-B14F-4D97-AF65-F5344CB8AC3E}">
        <p14:creationId xmlns:p14="http://schemas.microsoft.com/office/powerpoint/2010/main" val="3360613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BCF4-0BFC-4275-8768-DB2B789C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from the Universities of Edinburgh and Stirling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D802-9330-4E3D-BBF2-E89E87232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1417638"/>
            <a:ext cx="8673737" cy="376713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Purpose</a:t>
            </a:r>
            <a:r>
              <a:rPr lang="en-GB" dirty="0"/>
              <a:t> – To explore the impact of taking a short break from the classroom to complete a physical activity on children’s mood, attention and memory.</a:t>
            </a:r>
          </a:p>
          <a:p>
            <a:pPr marL="0" indent="0">
              <a:buNone/>
            </a:pPr>
            <a:r>
              <a:rPr lang="en-GB" b="1" dirty="0"/>
              <a:t>Conclusions:</a:t>
            </a:r>
          </a:p>
          <a:p>
            <a:r>
              <a:rPr lang="en-GB" dirty="0"/>
              <a:t>Children felt more awake after exercise and happier after self-paced activity;</a:t>
            </a:r>
          </a:p>
          <a:p>
            <a:r>
              <a:rPr lang="en-GB" dirty="0"/>
              <a:t>Exercise helped children to respond quicker but less impulsively;</a:t>
            </a:r>
          </a:p>
          <a:p>
            <a:r>
              <a:rPr lang="en-GB" dirty="0"/>
              <a:t>The run/walk helped to improve children’s verbal memory 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b="1" i="1" dirty="0"/>
              <a:t>“15 minutes of self-paced exercise can significantly improve a child’s mood, attention and memory – enhancing their ability to learn”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sz="1600" dirty="0"/>
              <a:t>Dr Naomi Brooks, University of Stirling’s Faculty of Health Sciences and Sport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4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ctive Movement for schools">
            <a:extLst>
              <a:ext uri="{FF2B5EF4-FFF2-40B4-BE49-F238E27FC236}">
                <a16:creationId xmlns:a16="http://schemas.microsoft.com/office/drawing/2014/main" id="{8344F8BD-7B3A-4644-AF8D-8556721D9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9" r="4751" b="1"/>
          <a:stretch/>
        </p:blipFill>
        <p:spPr bwMode="auto">
          <a:xfrm>
            <a:off x="20" y="10"/>
            <a:ext cx="9143980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D734F-0E5B-4F4D-9AA3-742C89253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552" y="4479321"/>
            <a:ext cx="4705883" cy="19573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Active Movement empowers teachers to integrate non-sedentary </a:t>
            </a:r>
            <a:r>
              <a:rPr lang="en-US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en-US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and add low-level activity into the classroom, around the school and even at home without class disruption or compromising teaching time.</a:t>
            </a:r>
          </a:p>
        </p:txBody>
      </p:sp>
      <p:pic>
        <p:nvPicPr>
          <p:cNvPr id="1032" name="Picture 8" descr="Image result for active movement logo">
            <a:extLst>
              <a:ext uri="{FF2B5EF4-FFF2-40B4-BE49-F238E27FC236}">
                <a16:creationId xmlns:a16="http://schemas.microsoft.com/office/drawing/2014/main" id="{3DC888AB-5510-470B-831D-8B507672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4" y="4739796"/>
            <a:ext cx="3656426" cy="13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403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C6D3B5-0C2F-4F9B-AB60-8A3CA1ED8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171014"/>
            <a:ext cx="9166981" cy="331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1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26C3-7CDE-47BA-A91D-4549806D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" y="274638"/>
            <a:ext cx="8804366" cy="1143000"/>
          </a:xfrm>
        </p:spPr>
        <p:txBody>
          <a:bodyPr/>
          <a:lstStyle/>
          <a:p>
            <a:pPr algn="ctr"/>
            <a:r>
              <a:rPr lang="en-GB" dirty="0"/>
              <a:t>Staff Involvement</a:t>
            </a:r>
            <a:br>
              <a:rPr lang="en-GB" dirty="0"/>
            </a:br>
            <a:r>
              <a:rPr lang="en-GB" sz="2000" dirty="0">
                <a:solidFill>
                  <a:schemeClr val="tx1"/>
                </a:solidFill>
              </a:rPr>
              <a:t>‘</a:t>
            </a:r>
            <a:r>
              <a:rPr lang="en-GB" sz="2000" b="0" dirty="0">
                <a:solidFill>
                  <a:schemeClr val="tx1"/>
                </a:solidFill>
              </a:rPr>
              <a:t>Behaviour change needs role models if it is to be effective and long-lasting’</a:t>
            </a:r>
            <a:endParaRPr lang="en-GB" sz="2400" b="0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images.archant.co.uk/polopoly_fs/1.5136074.1501858120!/image/image.jpg_gen/derivatives/landscape_630/image.jpg">
            <a:extLst>
              <a:ext uri="{FF2B5EF4-FFF2-40B4-BE49-F238E27FC236}">
                <a16:creationId xmlns:a16="http://schemas.microsoft.com/office/drawing/2014/main" id="{F3B44357-2376-4E19-88F2-0A8A6B3CF3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32" y="1473059"/>
            <a:ext cx="4989536" cy="3326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778F2-2752-4014-89E5-FC9C25F023ED}"/>
              </a:ext>
            </a:extLst>
          </p:cNvPr>
          <p:cNvSpPr txBox="1"/>
          <p:nvPr/>
        </p:nvSpPr>
        <p:spPr>
          <a:xfrm>
            <a:off x="457200" y="4854839"/>
            <a:ext cx="832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‘The physical and emotional benefits of exercise are just as relevant to adults as they are to children.’</a:t>
            </a:r>
          </a:p>
        </p:txBody>
      </p:sp>
    </p:spTree>
    <p:extLst>
      <p:ext uri="{BB962C8B-B14F-4D97-AF65-F5344CB8AC3E}">
        <p14:creationId xmlns:p14="http://schemas.microsoft.com/office/powerpoint/2010/main" val="291309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C5819-E239-4AE8-9348-3E88AF954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/>
          <a:lstStyle/>
          <a:p>
            <a:pPr algn="ctr"/>
            <a:r>
              <a:rPr lang="en-GB" dirty="0"/>
              <a:t>Family and Community Engagement</a:t>
            </a:r>
          </a:p>
        </p:txBody>
      </p:sp>
      <p:pic>
        <p:nvPicPr>
          <p:cNvPr id="6146" name="Picture 2" descr="http://www.irishnews.com/picturesarchive/irishnews/irishnews/2016/10/03/181907975-fd397632-03e3-4599-ba1a-22c353859837.jpg">
            <a:extLst>
              <a:ext uri="{FF2B5EF4-FFF2-40B4-BE49-F238E27FC236}">
                <a16:creationId xmlns:a16="http://schemas.microsoft.com/office/drawing/2014/main" id="{4C1FAEF1-4DB5-4FA9-9DAD-A647FD84F5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42" y="1038813"/>
            <a:ext cx="5501116" cy="3480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FE7FB-BCC3-4F0B-A350-1D011DDC76AD}"/>
              </a:ext>
            </a:extLst>
          </p:cNvPr>
          <p:cNvSpPr txBox="1"/>
          <p:nvPr/>
        </p:nvSpPr>
        <p:spPr>
          <a:xfrm>
            <a:off x="195943" y="4650336"/>
            <a:ext cx="86084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‘When parents are engaged in their children’s school activities, their children get better grades, choose healthier behaviours, and have better social skills’</a:t>
            </a:r>
          </a:p>
        </p:txBody>
      </p:sp>
    </p:spTree>
    <p:extLst>
      <p:ext uri="{BB962C8B-B14F-4D97-AF65-F5344CB8AC3E}">
        <p14:creationId xmlns:p14="http://schemas.microsoft.com/office/powerpoint/2010/main" val="129820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C51EF-E688-44D6-91CB-2BA09A934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372" y="446243"/>
            <a:ext cx="5899256" cy="4874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E206B66-9C44-43EB-AA0D-E2DA5C268488}"/>
              </a:ext>
            </a:extLst>
          </p:cNvPr>
          <p:cNvSpPr/>
          <p:nvPr/>
        </p:nvSpPr>
        <p:spPr>
          <a:xfrm>
            <a:off x="1057835" y="4625789"/>
            <a:ext cx="6920753" cy="986118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30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40B48-7E3A-416F-81BB-28A623F37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C397E-A39F-40E8-AFCE-70968724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4758"/>
            <a:ext cx="8229600" cy="3584575"/>
          </a:xfrm>
        </p:spPr>
        <p:txBody>
          <a:bodyPr/>
          <a:lstStyle/>
          <a:p>
            <a:r>
              <a:rPr lang="en-GB" sz="2400" dirty="0"/>
              <a:t>There are strong links between fitness/physical activity and cognition and academic achievement in children;</a:t>
            </a:r>
          </a:p>
          <a:p>
            <a:r>
              <a:rPr lang="en-GB" sz="2400" dirty="0"/>
              <a:t>Other benefits include improved emotional wellbeing, confidence, behaviour and social skills;</a:t>
            </a:r>
          </a:p>
          <a:p>
            <a:r>
              <a:rPr lang="en-GB" sz="2400" dirty="0"/>
              <a:t>A whole school approach, including family and community engagement, should be taken when it comes to physical activity;</a:t>
            </a:r>
          </a:p>
          <a:p>
            <a:r>
              <a:rPr lang="en-GB" sz="2400" dirty="0"/>
              <a:t>The Daily Mile is a good example of engaging primary school aged children in physical activity during the school day.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22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A9A6F-A524-4B4E-8EF0-519F373D7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62584"/>
            <a:ext cx="9144000" cy="657148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3AF9E-9F6D-4169-B3BE-6E0D97C29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977" y="2292532"/>
            <a:ext cx="8530046" cy="3010988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Presentation Format: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How active our children should be;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How active our children currently are;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The benefits that children derive from being active;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The benefits that schools gain from having active pupils;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/>
              <a:t>The importance of a whole school approach.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211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 title_powerpoint sl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685800" y="1919288"/>
            <a:ext cx="7772400" cy="1647825"/>
          </a:xfrm>
        </p:spPr>
        <p:txBody>
          <a:bodyPr/>
          <a:lstStyle/>
          <a:p>
            <a:r>
              <a:rPr lang="en-US" altLang="en-US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9A64A-8638-4AD4-92B6-37959B2B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772" y="0"/>
            <a:ext cx="10203543" cy="5739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350B5-1D8D-4B4A-A226-C1FD1A37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6" y="1144305"/>
            <a:ext cx="8229600" cy="1143000"/>
          </a:xfrm>
        </p:spPr>
        <p:txBody>
          <a:bodyPr/>
          <a:lstStyle/>
          <a:p>
            <a:r>
              <a:rPr lang="en-GB" sz="4800" dirty="0">
                <a:solidFill>
                  <a:schemeClr val="bg1"/>
                </a:solidFill>
              </a:rPr>
              <a:t>Question?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AFDF1-973B-45DE-9CFA-3F4E8DE827F0}"/>
              </a:ext>
            </a:extLst>
          </p:cNvPr>
          <p:cNvSpPr txBox="1"/>
          <p:nvPr/>
        </p:nvSpPr>
        <p:spPr>
          <a:xfrm>
            <a:off x="483326" y="2717074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How active should children aged 5-18 years be?</a:t>
            </a:r>
          </a:p>
        </p:txBody>
      </p:sp>
    </p:spTree>
    <p:extLst>
      <p:ext uri="{BB962C8B-B14F-4D97-AF65-F5344CB8AC3E}">
        <p14:creationId xmlns:p14="http://schemas.microsoft.com/office/powerpoint/2010/main" val="3087303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7CB0C7-58DF-4ADC-8671-D4DC8A156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5197" y="222779"/>
            <a:ext cx="5533605" cy="5183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61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B05D6-BB1B-4788-8B71-3D0DEB537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147273" cy="5713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9350B5-1D8D-4B4A-A226-C1FD1A37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638" y="372531"/>
            <a:ext cx="6527287" cy="1143000"/>
          </a:xfrm>
        </p:spPr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Question: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AAFDF1-973B-45DE-9CFA-3F4E8DE827F0}"/>
              </a:ext>
            </a:extLst>
          </p:cNvPr>
          <p:cNvSpPr txBox="1"/>
          <p:nvPr/>
        </p:nvSpPr>
        <p:spPr>
          <a:xfrm>
            <a:off x="4865595" y="598342"/>
            <a:ext cx="4200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What proportion of children achieve recommended physical activity levels?</a:t>
            </a:r>
          </a:p>
        </p:txBody>
      </p:sp>
    </p:spTree>
    <p:extLst>
      <p:ext uri="{BB962C8B-B14F-4D97-AF65-F5344CB8AC3E}">
        <p14:creationId xmlns:p14="http://schemas.microsoft.com/office/powerpoint/2010/main" val="1604186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YST-Manifesto-final-current-pic.png">
            <a:extLst>
              <a:ext uri="{FF2B5EF4-FFF2-40B4-BE49-F238E27FC236}">
                <a16:creationId xmlns:a16="http://schemas.microsoft.com/office/drawing/2014/main" id="{1FDD6C26-1CFF-4981-91F3-19CBA9FB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8756"/>
            <a:ext cx="9075329" cy="327030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C94484-1883-4DF2-A505-9276D20C7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8" b="16351"/>
          <a:stretch>
            <a:fillRect/>
          </a:stretch>
        </p:blipFill>
        <p:spPr>
          <a:xfrm>
            <a:off x="-27186" y="2215980"/>
            <a:ext cx="9129697" cy="32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0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81588"/>
              </p:ext>
            </p:extLst>
          </p:nvPr>
        </p:nvGraphicFramePr>
        <p:xfrm>
          <a:off x="212403" y="5106084"/>
          <a:ext cx="9036496" cy="394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9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Meets recommendations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At least 60 minutes (1 hour) of moderate to vigorous physical activity (MVPA) on all 7 days in the last week.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Patterns and trends in child physical activity</a:t>
            </a:r>
            <a:endParaRPr lang="en-US" dirty="0"/>
          </a:p>
        </p:txBody>
      </p:sp>
      <p:sp>
        <p:nvSpPr>
          <p:cNvPr id="9" name="Title 15"/>
          <p:cNvSpPr txBox="1">
            <a:spLocks/>
          </p:cNvSpPr>
          <p:nvPr/>
        </p:nvSpPr>
        <p:spPr>
          <a:xfrm>
            <a:off x="1331640" y="404664"/>
            <a:ext cx="6336704" cy="884756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50" baseline="0">
                <a:solidFill>
                  <a:schemeClr val="tx2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500" dirty="0">
                <a:solidFill>
                  <a:srgbClr val="00AE9E"/>
                </a:solidFill>
              </a:rPr>
              <a:t>Physical activity in children by age</a:t>
            </a:r>
            <a:br>
              <a:rPr lang="en-GB" dirty="0"/>
            </a:br>
            <a:endParaRPr lang="en-US" sz="2100" b="1" spc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4481" y="4954036"/>
            <a:ext cx="7361935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Source:</a:t>
            </a:r>
            <a:r>
              <a:rPr kumimoji="0" lang="en-GB" sz="11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Health Survey for England 2015, NHS Digital </a:t>
            </a:r>
            <a:r>
              <a:rPr lang="en-GB" sz="1100" b="1" dirty="0">
                <a:ea typeface="ＭＳ Ｐゴシック" pitchFamily="34" charset="-128"/>
                <a:hlinkClick r:id="rId3"/>
              </a:rPr>
              <a:t>http://www.content.digital.nhs.uk/catalogue/PUB22610</a:t>
            </a:r>
            <a:r>
              <a:rPr lang="en-GB" sz="1100" b="1" dirty="0">
                <a:ea typeface="ＭＳ Ｐゴシック" pitchFamily="34" charset="-128"/>
              </a:rPr>
              <a:t> </a:t>
            </a:r>
            <a:r>
              <a:rPr lang="en-GB" sz="1100" dirty="0">
                <a:ea typeface="ＭＳ Ｐゴシック" pitchFamily="34" charset="-128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83568" y="929122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Proportion</a:t>
            </a:r>
            <a:r>
              <a:rPr kumimoji="0" lang="en-GB" sz="1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of children aged 5 to 15 meeting physical activity recommendations (excluding activities in school lessons), by age and sex, 2015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62" y="1446210"/>
            <a:ext cx="564596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03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847954"/>
              </p:ext>
            </p:extLst>
          </p:nvPr>
        </p:nvGraphicFramePr>
        <p:xfrm>
          <a:off x="636362" y="5273427"/>
          <a:ext cx="9036496" cy="225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5993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Meets recommendations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At least 60 minutes (1 hour) of moderate to vigorous physical activity (MVPA) on all 7 days in the last week.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Arial"/>
                        <a:ea typeface="MS Gothic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187624" y="92176"/>
            <a:ext cx="6192688" cy="686237"/>
          </a:xfrm>
        </p:spPr>
        <p:txBody>
          <a:bodyPr>
            <a:normAutofit/>
          </a:bodyPr>
          <a:lstStyle/>
          <a:p>
            <a:pPr algn="ctr"/>
            <a:r>
              <a:rPr lang="en-GB" sz="3400" dirty="0">
                <a:solidFill>
                  <a:srgbClr val="00AE9E"/>
                </a:solidFill>
              </a:rPr>
              <a:t>Trends in </a:t>
            </a:r>
            <a:r>
              <a:rPr lang="en-GB" sz="3400" spc="0" dirty="0">
                <a:solidFill>
                  <a:srgbClr val="00AE9E"/>
                </a:solidFill>
              </a:rPr>
              <a:t>physical</a:t>
            </a:r>
            <a:r>
              <a:rPr lang="en-GB" sz="3400" dirty="0">
                <a:solidFill>
                  <a:srgbClr val="00AE9E"/>
                </a:solidFill>
              </a:rPr>
              <a:t> activity</a:t>
            </a:r>
            <a:endParaRPr lang="en-US" sz="3400" spc="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1598E-9D06-4046-8EF2-7702044C4E8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Patterns and trends in child physical activity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88272" y="761449"/>
            <a:ext cx="7442502" cy="4606398"/>
            <a:chOff x="888272" y="761449"/>
            <a:chExt cx="7442502" cy="4606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8998" y="1198484"/>
              <a:ext cx="6060485" cy="39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101255" y="761449"/>
              <a:ext cx="72295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600" b="1" dirty="0">
                  <a:ea typeface="Calibri" pitchFamily="34" charset="0"/>
                  <a:cs typeface="Times New Roman" pitchFamily="18" charset="0"/>
                </a:rPr>
                <a:t>Proportion of children aged 5 to 15 meeting physical activity recommendations (excluding activities in school lessons) in 2008, 2012 and 2015</a:t>
              </a:r>
              <a:endParaRPr lang="en-GB" sz="1600" dirty="0">
                <a:cs typeface="Arial" pitchFamily="34" charset="0"/>
              </a:endParaRPr>
            </a:p>
          </p:txBody>
        </p:sp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888272" y="5106237"/>
              <a:ext cx="736193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GB" sz="11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Source:</a:t>
              </a:r>
              <a:r>
                <a:rPr kumimoji="0" lang="en-GB" sz="11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itchFamily="34" charset="0"/>
                  <a:cs typeface="Times New Roman" pitchFamily="18" charset="0"/>
                </a:rPr>
                <a:t> Health Survey for England 2015, NHS Digital </a:t>
              </a:r>
              <a:r>
                <a:rPr lang="en-GB" sz="1100" b="1" dirty="0">
                  <a:ea typeface="ＭＳ Ｐゴシック" pitchFamily="34" charset="-128"/>
                  <a:hlinkClick r:id="rId4"/>
                </a:rPr>
                <a:t>http://www.content.digital.nhs.uk/catalogue/PUB22610</a:t>
              </a:r>
              <a:r>
                <a:rPr lang="en-GB" sz="1100" b="1" dirty="0">
                  <a:ea typeface="ＭＳ Ｐゴシック" pitchFamily="34" charset="-128"/>
                </a:rPr>
                <a:t> </a:t>
              </a:r>
              <a:r>
                <a:rPr lang="en-GB" sz="1100" dirty="0">
                  <a:ea typeface="ＭＳ Ｐゴシック" pitchFamily="34" charset="-128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8431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H powerpoint template [Compatibility Mode]" id="{960FABAF-CBCB-4DB1-A4D2-2794D95FED83}" vid="{E694E452-D670-4C03-B56F-8AF6872BC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 powerpoint template</Template>
  <TotalTime>2925</TotalTime>
  <Words>1189</Words>
  <Application>Microsoft Macintosh PowerPoint</Application>
  <PresentationFormat>On-screen Show (4:3)</PresentationFormat>
  <Paragraphs>116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MS Gothic</vt:lpstr>
      <vt:lpstr>ＭＳ Ｐゴシック</vt:lpstr>
      <vt:lpstr>ＭＳ Ｐゴシック</vt:lpstr>
      <vt:lpstr>Arial</vt:lpstr>
      <vt:lpstr>Calibri</vt:lpstr>
      <vt:lpstr>Times New Roman</vt:lpstr>
      <vt:lpstr>Wingdings</vt:lpstr>
      <vt:lpstr>Office Theme</vt:lpstr>
      <vt:lpstr>The value and importance of physical activity (not just PE) to whole school life. Adam Baker Strategic Lead for Physical Activity Public Health Suffolk County Council</vt:lpstr>
      <vt:lpstr>PowerPoint Presentation</vt:lpstr>
      <vt:lpstr>PowerPoint Presentation</vt:lpstr>
      <vt:lpstr>Question?</vt:lpstr>
      <vt:lpstr>PowerPoint Presentation</vt:lpstr>
      <vt:lpstr>Question:</vt:lpstr>
      <vt:lpstr>PowerPoint Presentation</vt:lpstr>
      <vt:lpstr>PowerPoint Presentation</vt:lpstr>
      <vt:lpstr>Trends in physical activity</vt:lpstr>
      <vt:lpstr>Physical activity levels by income                </vt:lpstr>
      <vt:lpstr>Time spent sedentary in leisure time</vt:lpstr>
      <vt:lpstr>PowerPoint Presentation</vt:lpstr>
      <vt:lpstr>PowerPoint Presentation</vt:lpstr>
      <vt:lpstr>PowerPoint Presentation</vt:lpstr>
      <vt:lpstr>What benefits do children derive from being active?</vt:lpstr>
      <vt:lpstr>What are the benefits in terms of learning?</vt:lpstr>
      <vt:lpstr>PowerPoint Presentation</vt:lpstr>
      <vt:lpstr>Physical Activity Before and After School</vt:lpstr>
      <vt:lpstr>Whole School Approach is Essential</vt:lpstr>
      <vt:lpstr>Physical Education</vt:lpstr>
      <vt:lpstr>Physical Activity During School Integrating physical activity into academic classroom teaching as well as providing breaks from teaching specifically for physical activity. </vt:lpstr>
      <vt:lpstr>The Daily Mile  (www.dailymile.co.uk)</vt:lpstr>
      <vt:lpstr>Research from the Universities of Edinburgh and Stirling</vt:lpstr>
      <vt:lpstr>PowerPoint Presentation</vt:lpstr>
      <vt:lpstr>PowerPoint Presentation</vt:lpstr>
      <vt:lpstr>Staff Involvement ‘Behaviour change needs role models if it is to be effective and long-lasting’</vt:lpstr>
      <vt:lpstr>Family and Community Engagement</vt:lpstr>
      <vt:lpstr>PowerPoint Presentation</vt:lpstr>
      <vt:lpstr>Key Messages</vt:lpstr>
      <vt:lpstr>Thank you</vt:lpstr>
    </vt:vector>
  </TitlesOfParts>
  <Company>Squircle Creative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Subtitle</dc:title>
  <dc:creator>Adam Baker</dc:creator>
  <cp:lastModifiedBy>Jeffrey Hoey</cp:lastModifiedBy>
  <cp:revision>117</cp:revision>
  <cp:lastPrinted>2018-04-11T08:32:06Z</cp:lastPrinted>
  <dcterms:created xsi:type="dcterms:W3CDTF">2017-11-16T15:58:52Z</dcterms:created>
  <dcterms:modified xsi:type="dcterms:W3CDTF">2018-09-19T07:17:18Z</dcterms:modified>
</cp:coreProperties>
</file>