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3" r:id="rId4"/>
    <p:sldId id="258" r:id="rId5"/>
    <p:sldId id="305" r:id="rId6"/>
    <p:sldId id="259" r:id="rId7"/>
    <p:sldId id="272" r:id="rId8"/>
    <p:sldId id="269" r:id="rId9"/>
    <p:sldId id="270" r:id="rId10"/>
    <p:sldId id="260" r:id="rId11"/>
    <p:sldId id="261" r:id="rId12"/>
    <p:sldId id="262" r:id="rId13"/>
    <p:sldId id="302" r:id="rId14"/>
    <p:sldId id="263" r:id="rId15"/>
    <p:sldId id="300" r:id="rId16"/>
    <p:sldId id="264" r:id="rId17"/>
    <p:sldId id="265" r:id="rId18"/>
    <p:sldId id="266" r:id="rId19"/>
    <p:sldId id="298" r:id="rId20"/>
    <p:sldId id="268" r:id="rId21"/>
    <p:sldId id="271" r:id="rId22"/>
    <p:sldId id="299" r:id="rId23"/>
    <p:sldId id="273" r:id="rId24"/>
    <p:sldId id="274" r:id="rId25"/>
    <p:sldId id="275" r:id="rId26"/>
    <p:sldId id="301" r:id="rId27"/>
    <p:sldId id="276" r:id="rId28"/>
    <p:sldId id="277" r:id="rId29"/>
    <p:sldId id="278" r:id="rId30"/>
    <p:sldId id="279" r:id="rId31"/>
    <p:sldId id="280" r:id="rId32"/>
    <p:sldId id="281" r:id="rId33"/>
    <p:sldId id="282" r:id="rId34"/>
    <p:sldId id="283" r:id="rId35"/>
    <p:sldId id="284" r:id="rId36"/>
    <p:sldId id="285" r:id="rId37"/>
    <p:sldId id="291" r:id="rId38"/>
    <p:sldId id="286" r:id="rId39"/>
    <p:sldId id="287" r:id="rId40"/>
    <p:sldId id="289" r:id="rId41"/>
    <p:sldId id="290" r:id="rId42"/>
    <p:sldId id="288" r:id="rId43"/>
    <p:sldId id="292" r:id="rId44"/>
    <p:sldId id="304" r:id="rId45"/>
    <p:sldId id="293" r:id="rId46"/>
    <p:sldId id="294" r:id="rId47"/>
    <p:sldId id="295" r:id="rId48"/>
    <p:sldId id="296" r:id="rId49"/>
    <p:sldId id="297"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A9E"/>
    <a:srgbClr val="C44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6" autoAdjust="0"/>
    <p:restoredTop sz="94660"/>
  </p:normalViewPr>
  <p:slideViewPr>
    <p:cSldViewPr snapToGrid="0">
      <p:cViewPr>
        <p:scale>
          <a:sx n="85" d="100"/>
          <a:sy n="85" d="100"/>
        </p:scale>
        <p:origin x="422" y="62"/>
      </p:cViewPr>
      <p:guideLst/>
    </p:cSldViewPr>
  </p:slideViewPr>
  <p:notesTextViewPr>
    <p:cViewPr>
      <p:scale>
        <a:sx n="1" d="1"/>
        <a:sy n="1" d="1"/>
      </p:scale>
      <p:origin x="0" y="0"/>
    </p:cViewPr>
  </p:notesTextViewPr>
  <p:sorterViewPr>
    <p:cViewPr varScale="1">
      <p:scale>
        <a:sx n="100" d="100"/>
        <a:sy n="100" d="100"/>
      </p:scale>
      <p:origin x="0" y="-1444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B1C5-CC9D-42B1-AA1F-B138B3FA63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597FC3-EC4F-4963-9393-776EA91F3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286487-64AB-4A41-9134-416194A3CAB6}"/>
              </a:ext>
            </a:extLst>
          </p:cNvPr>
          <p:cNvSpPr>
            <a:spLocks noGrp="1"/>
          </p:cNvSpPr>
          <p:nvPr>
            <p:ph type="dt" sz="half" idx="10"/>
          </p:nvPr>
        </p:nvSpPr>
        <p:spPr/>
        <p:txBody>
          <a:bodyPr/>
          <a:lstStyle/>
          <a:p>
            <a:fld id="{32B3DC84-F87D-446D-BB08-DCA684FC3C31}" type="datetimeFigureOut">
              <a:rPr lang="en-GB" smtClean="0"/>
              <a:t>23/02/2023</a:t>
            </a:fld>
            <a:endParaRPr lang="en-GB"/>
          </a:p>
        </p:txBody>
      </p:sp>
      <p:sp>
        <p:nvSpPr>
          <p:cNvPr id="5" name="Footer Placeholder 4">
            <a:extLst>
              <a:ext uri="{FF2B5EF4-FFF2-40B4-BE49-F238E27FC236}">
                <a16:creationId xmlns:a16="http://schemas.microsoft.com/office/drawing/2014/main" id="{1DB3635A-F65D-4B64-A336-55C922E704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99B4D-0B49-4E9D-AE11-483144F0A0B5}"/>
              </a:ext>
            </a:extLst>
          </p:cNvPr>
          <p:cNvSpPr>
            <a:spLocks noGrp="1"/>
          </p:cNvSpPr>
          <p:nvPr>
            <p:ph type="sldNum" sz="quarter" idx="12"/>
          </p:nvPr>
        </p:nvSpPr>
        <p:spPr/>
        <p:txBody>
          <a:bodyPr/>
          <a:lstStyle/>
          <a:p>
            <a:fld id="{C3B3E9AE-7022-4643-8A29-B5C5D1A1C38B}" type="slidenum">
              <a:rPr lang="en-GB" smtClean="0"/>
              <a:t>‹#›</a:t>
            </a:fld>
            <a:endParaRPr lang="en-GB"/>
          </a:p>
        </p:txBody>
      </p:sp>
    </p:spTree>
    <p:extLst>
      <p:ext uri="{BB962C8B-B14F-4D97-AF65-F5344CB8AC3E}">
        <p14:creationId xmlns:p14="http://schemas.microsoft.com/office/powerpoint/2010/main" val="191572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95FC-451D-4D2E-A753-6F8306177A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E0F30C-BA97-4575-B3A1-655700541C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B413E3-9322-4F5B-B4C9-9693EEA4616A}"/>
              </a:ext>
            </a:extLst>
          </p:cNvPr>
          <p:cNvSpPr>
            <a:spLocks noGrp="1"/>
          </p:cNvSpPr>
          <p:nvPr>
            <p:ph type="dt" sz="half" idx="10"/>
          </p:nvPr>
        </p:nvSpPr>
        <p:spPr/>
        <p:txBody>
          <a:bodyPr/>
          <a:lstStyle/>
          <a:p>
            <a:fld id="{32B3DC84-F87D-446D-BB08-DCA684FC3C31}" type="datetimeFigureOut">
              <a:rPr lang="en-GB" smtClean="0"/>
              <a:t>23/02/2023</a:t>
            </a:fld>
            <a:endParaRPr lang="en-GB"/>
          </a:p>
        </p:txBody>
      </p:sp>
      <p:sp>
        <p:nvSpPr>
          <p:cNvPr id="5" name="Footer Placeholder 4">
            <a:extLst>
              <a:ext uri="{FF2B5EF4-FFF2-40B4-BE49-F238E27FC236}">
                <a16:creationId xmlns:a16="http://schemas.microsoft.com/office/drawing/2014/main" id="{859FAC0B-51BF-4FEC-A5E0-EC90B42B8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DD62BA-21B0-463D-8900-57DE21053B8C}"/>
              </a:ext>
            </a:extLst>
          </p:cNvPr>
          <p:cNvSpPr>
            <a:spLocks noGrp="1"/>
          </p:cNvSpPr>
          <p:nvPr>
            <p:ph type="sldNum" sz="quarter" idx="12"/>
          </p:nvPr>
        </p:nvSpPr>
        <p:spPr/>
        <p:txBody>
          <a:bodyPr/>
          <a:lstStyle/>
          <a:p>
            <a:fld id="{C3B3E9AE-7022-4643-8A29-B5C5D1A1C38B}" type="slidenum">
              <a:rPr lang="en-GB" smtClean="0"/>
              <a:t>‹#›</a:t>
            </a:fld>
            <a:endParaRPr lang="en-GB"/>
          </a:p>
        </p:txBody>
      </p:sp>
    </p:spTree>
    <p:extLst>
      <p:ext uri="{BB962C8B-B14F-4D97-AF65-F5344CB8AC3E}">
        <p14:creationId xmlns:p14="http://schemas.microsoft.com/office/powerpoint/2010/main" val="30520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FC8D19-394D-4C79-A462-F2671DAF3B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4F41CB-8BB1-4C83-8FEA-1855081BDF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04F1E3-FE81-47FC-8B1C-FFEF3CCDF4B5}"/>
              </a:ext>
            </a:extLst>
          </p:cNvPr>
          <p:cNvSpPr>
            <a:spLocks noGrp="1"/>
          </p:cNvSpPr>
          <p:nvPr>
            <p:ph type="dt" sz="half" idx="10"/>
          </p:nvPr>
        </p:nvSpPr>
        <p:spPr/>
        <p:txBody>
          <a:bodyPr/>
          <a:lstStyle/>
          <a:p>
            <a:fld id="{32B3DC84-F87D-446D-BB08-DCA684FC3C31}" type="datetimeFigureOut">
              <a:rPr lang="en-GB" smtClean="0"/>
              <a:t>23/02/2023</a:t>
            </a:fld>
            <a:endParaRPr lang="en-GB"/>
          </a:p>
        </p:txBody>
      </p:sp>
      <p:sp>
        <p:nvSpPr>
          <p:cNvPr id="5" name="Footer Placeholder 4">
            <a:extLst>
              <a:ext uri="{FF2B5EF4-FFF2-40B4-BE49-F238E27FC236}">
                <a16:creationId xmlns:a16="http://schemas.microsoft.com/office/drawing/2014/main" id="{1F835EAB-7750-4202-B158-D9DB35A91D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88E21D-29B1-42BD-BEBD-DA98B428577B}"/>
              </a:ext>
            </a:extLst>
          </p:cNvPr>
          <p:cNvSpPr>
            <a:spLocks noGrp="1"/>
          </p:cNvSpPr>
          <p:nvPr>
            <p:ph type="sldNum" sz="quarter" idx="12"/>
          </p:nvPr>
        </p:nvSpPr>
        <p:spPr/>
        <p:txBody>
          <a:bodyPr/>
          <a:lstStyle/>
          <a:p>
            <a:fld id="{C3B3E9AE-7022-4643-8A29-B5C5D1A1C38B}" type="slidenum">
              <a:rPr lang="en-GB" smtClean="0"/>
              <a:t>‹#›</a:t>
            </a:fld>
            <a:endParaRPr lang="en-GB"/>
          </a:p>
        </p:txBody>
      </p:sp>
    </p:spTree>
    <p:extLst>
      <p:ext uri="{BB962C8B-B14F-4D97-AF65-F5344CB8AC3E}">
        <p14:creationId xmlns:p14="http://schemas.microsoft.com/office/powerpoint/2010/main" val="261111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05B1-111F-4C10-88D7-0ADC3F47D9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55C4FF-83A5-491A-AE24-D2178E8DC7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C5B3F3-B004-4E91-A626-803D874BA0B3}"/>
              </a:ext>
            </a:extLst>
          </p:cNvPr>
          <p:cNvSpPr>
            <a:spLocks noGrp="1"/>
          </p:cNvSpPr>
          <p:nvPr>
            <p:ph type="dt" sz="half" idx="10"/>
          </p:nvPr>
        </p:nvSpPr>
        <p:spPr/>
        <p:txBody>
          <a:bodyPr/>
          <a:lstStyle/>
          <a:p>
            <a:fld id="{32B3DC84-F87D-446D-BB08-DCA684FC3C31}" type="datetimeFigureOut">
              <a:rPr lang="en-GB" smtClean="0"/>
              <a:t>23/02/2023</a:t>
            </a:fld>
            <a:endParaRPr lang="en-GB"/>
          </a:p>
        </p:txBody>
      </p:sp>
      <p:sp>
        <p:nvSpPr>
          <p:cNvPr id="5" name="Footer Placeholder 4">
            <a:extLst>
              <a:ext uri="{FF2B5EF4-FFF2-40B4-BE49-F238E27FC236}">
                <a16:creationId xmlns:a16="http://schemas.microsoft.com/office/drawing/2014/main" id="{8AD9A0B3-282B-4ECA-889C-E0741A9EFC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D5A56B-BDFB-46DD-BE14-2391726E8655}"/>
              </a:ext>
            </a:extLst>
          </p:cNvPr>
          <p:cNvSpPr>
            <a:spLocks noGrp="1"/>
          </p:cNvSpPr>
          <p:nvPr>
            <p:ph type="sldNum" sz="quarter" idx="12"/>
          </p:nvPr>
        </p:nvSpPr>
        <p:spPr/>
        <p:txBody>
          <a:bodyPr/>
          <a:lstStyle/>
          <a:p>
            <a:fld id="{C3B3E9AE-7022-4643-8A29-B5C5D1A1C38B}" type="slidenum">
              <a:rPr lang="en-GB" smtClean="0"/>
              <a:t>‹#›</a:t>
            </a:fld>
            <a:endParaRPr lang="en-GB"/>
          </a:p>
        </p:txBody>
      </p:sp>
    </p:spTree>
    <p:extLst>
      <p:ext uri="{BB962C8B-B14F-4D97-AF65-F5344CB8AC3E}">
        <p14:creationId xmlns:p14="http://schemas.microsoft.com/office/powerpoint/2010/main" val="95599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062E-1614-4CFE-8D4C-452DFCA6A9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5EE96B-7597-47BA-B65B-EC4093810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00220-5334-4363-B50D-95DF67CA7EF8}"/>
              </a:ext>
            </a:extLst>
          </p:cNvPr>
          <p:cNvSpPr>
            <a:spLocks noGrp="1"/>
          </p:cNvSpPr>
          <p:nvPr>
            <p:ph type="dt" sz="half" idx="10"/>
          </p:nvPr>
        </p:nvSpPr>
        <p:spPr/>
        <p:txBody>
          <a:bodyPr/>
          <a:lstStyle/>
          <a:p>
            <a:fld id="{32B3DC84-F87D-446D-BB08-DCA684FC3C31}" type="datetimeFigureOut">
              <a:rPr lang="en-GB" smtClean="0"/>
              <a:t>23/02/2023</a:t>
            </a:fld>
            <a:endParaRPr lang="en-GB"/>
          </a:p>
        </p:txBody>
      </p:sp>
      <p:sp>
        <p:nvSpPr>
          <p:cNvPr id="5" name="Footer Placeholder 4">
            <a:extLst>
              <a:ext uri="{FF2B5EF4-FFF2-40B4-BE49-F238E27FC236}">
                <a16:creationId xmlns:a16="http://schemas.microsoft.com/office/drawing/2014/main" id="{32B5C366-558E-464C-9C8F-6C2B80F13F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8254A6-3B1A-4089-9B99-BA8A87CB36B0}"/>
              </a:ext>
            </a:extLst>
          </p:cNvPr>
          <p:cNvSpPr>
            <a:spLocks noGrp="1"/>
          </p:cNvSpPr>
          <p:nvPr>
            <p:ph type="sldNum" sz="quarter" idx="12"/>
          </p:nvPr>
        </p:nvSpPr>
        <p:spPr/>
        <p:txBody>
          <a:bodyPr/>
          <a:lstStyle/>
          <a:p>
            <a:fld id="{C3B3E9AE-7022-4643-8A29-B5C5D1A1C38B}" type="slidenum">
              <a:rPr lang="en-GB" smtClean="0"/>
              <a:t>‹#›</a:t>
            </a:fld>
            <a:endParaRPr lang="en-GB"/>
          </a:p>
        </p:txBody>
      </p:sp>
    </p:spTree>
    <p:extLst>
      <p:ext uri="{BB962C8B-B14F-4D97-AF65-F5344CB8AC3E}">
        <p14:creationId xmlns:p14="http://schemas.microsoft.com/office/powerpoint/2010/main" val="417003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6E89-4E98-4A3F-9439-1C35B4A67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A9049F-DEF9-4941-9A93-BFF21C7EE9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3478D9-5046-4977-95A8-8D1A54C345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879175-B905-4A27-9F7A-FEDCE379DEB9}"/>
              </a:ext>
            </a:extLst>
          </p:cNvPr>
          <p:cNvSpPr>
            <a:spLocks noGrp="1"/>
          </p:cNvSpPr>
          <p:nvPr>
            <p:ph type="dt" sz="half" idx="10"/>
          </p:nvPr>
        </p:nvSpPr>
        <p:spPr/>
        <p:txBody>
          <a:bodyPr/>
          <a:lstStyle/>
          <a:p>
            <a:fld id="{32B3DC84-F87D-446D-BB08-DCA684FC3C31}" type="datetimeFigureOut">
              <a:rPr lang="en-GB" smtClean="0"/>
              <a:t>23/02/2023</a:t>
            </a:fld>
            <a:endParaRPr lang="en-GB"/>
          </a:p>
        </p:txBody>
      </p:sp>
      <p:sp>
        <p:nvSpPr>
          <p:cNvPr id="6" name="Footer Placeholder 5">
            <a:extLst>
              <a:ext uri="{FF2B5EF4-FFF2-40B4-BE49-F238E27FC236}">
                <a16:creationId xmlns:a16="http://schemas.microsoft.com/office/drawing/2014/main" id="{825BAD2B-CEDE-42EE-9432-30F28F9FDA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E219EF-640D-4B73-AA54-98F293393198}"/>
              </a:ext>
            </a:extLst>
          </p:cNvPr>
          <p:cNvSpPr>
            <a:spLocks noGrp="1"/>
          </p:cNvSpPr>
          <p:nvPr>
            <p:ph type="sldNum" sz="quarter" idx="12"/>
          </p:nvPr>
        </p:nvSpPr>
        <p:spPr/>
        <p:txBody>
          <a:bodyPr/>
          <a:lstStyle/>
          <a:p>
            <a:fld id="{C3B3E9AE-7022-4643-8A29-B5C5D1A1C38B}" type="slidenum">
              <a:rPr lang="en-GB" smtClean="0"/>
              <a:t>‹#›</a:t>
            </a:fld>
            <a:endParaRPr lang="en-GB"/>
          </a:p>
        </p:txBody>
      </p:sp>
    </p:spTree>
    <p:extLst>
      <p:ext uri="{BB962C8B-B14F-4D97-AF65-F5344CB8AC3E}">
        <p14:creationId xmlns:p14="http://schemas.microsoft.com/office/powerpoint/2010/main" val="85580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6832-69A6-4B01-A025-BD1D68AC25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CC1ECD-F605-4727-AE65-FFFE29410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6A2A8E-BB3B-4488-9D34-EC492C9A0E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F261F3-FB05-42F7-AF3D-90EA0EE5B9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DBBFB-DDC5-4481-82C3-C9C44E74EF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278E7A-D456-4E85-99E1-45F25DDC41FA}"/>
              </a:ext>
            </a:extLst>
          </p:cNvPr>
          <p:cNvSpPr>
            <a:spLocks noGrp="1"/>
          </p:cNvSpPr>
          <p:nvPr>
            <p:ph type="dt" sz="half" idx="10"/>
          </p:nvPr>
        </p:nvSpPr>
        <p:spPr/>
        <p:txBody>
          <a:bodyPr/>
          <a:lstStyle/>
          <a:p>
            <a:fld id="{32B3DC84-F87D-446D-BB08-DCA684FC3C31}" type="datetimeFigureOut">
              <a:rPr lang="en-GB" smtClean="0"/>
              <a:t>23/02/2023</a:t>
            </a:fld>
            <a:endParaRPr lang="en-GB"/>
          </a:p>
        </p:txBody>
      </p:sp>
      <p:sp>
        <p:nvSpPr>
          <p:cNvPr id="8" name="Footer Placeholder 7">
            <a:extLst>
              <a:ext uri="{FF2B5EF4-FFF2-40B4-BE49-F238E27FC236}">
                <a16:creationId xmlns:a16="http://schemas.microsoft.com/office/drawing/2014/main" id="{CD0431EC-D5CF-4D6D-820C-F696C63EB1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840D5E-210F-47D8-A957-5E76F8AC2866}"/>
              </a:ext>
            </a:extLst>
          </p:cNvPr>
          <p:cNvSpPr>
            <a:spLocks noGrp="1"/>
          </p:cNvSpPr>
          <p:nvPr>
            <p:ph type="sldNum" sz="quarter" idx="12"/>
          </p:nvPr>
        </p:nvSpPr>
        <p:spPr/>
        <p:txBody>
          <a:bodyPr/>
          <a:lstStyle/>
          <a:p>
            <a:fld id="{C3B3E9AE-7022-4643-8A29-B5C5D1A1C38B}" type="slidenum">
              <a:rPr lang="en-GB" smtClean="0"/>
              <a:t>‹#›</a:t>
            </a:fld>
            <a:endParaRPr lang="en-GB"/>
          </a:p>
        </p:txBody>
      </p:sp>
    </p:spTree>
    <p:extLst>
      <p:ext uri="{BB962C8B-B14F-4D97-AF65-F5344CB8AC3E}">
        <p14:creationId xmlns:p14="http://schemas.microsoft.com/office/powerpoint/2010/main" val="371841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C9924-AB51-404F-832B-3502227E72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5264B0-2C45-4EA4-95BE-2E12190C14EC}"/>
              </a:ext>
            </a:extLst>
          </p:cNvPr>
          <p:cNvSpPr>
            <a:spLocks noGrp="1"/>
          </p:cNvSpPr>
          <p:nvPr>
            <p:ph type="dt" sz="half" idx="10"/>
          </p:nvPr>
        </p:nvSpPr>
        <p:spPr/>
        <p:txBody>
          <a:bodyPr/>
          <a:lstStyle/>
          <a:p>
            <a:fld id="{32B3DC84-F87D-446D-BB08-DCA684FC3C31}" type="datetimeFigureOut">
              <a:rPr lang="en-GB" smtClean="0"/>
              <a:t>23/02/2023</a:t>
            </a:fld>
            <a:endParaRPr lang="en-GB"/>
          </a:p>
        </p:txBody>
      </p:sp>
      <p:sp>
        <p:nvSpPr>
          <p:cNvPr id="4" name="Footer Placeholder 3">
            <a:extLst>
              <a:ext uri="{FF2B5EF4-FFF2-40B4-BE49-F238E27FC236}">
                <a16:creationId xmlns:a16="http://schemas.microsoft.com/office/drawing/2014/main" id="{6A05AB78-1E88-47B8-AB82-3CAE704629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4D2F91-376E-4451-9A0D-64FFBB4C6C7B}"/>
              </a:ext>
            </a:extLst>
          </p:cNvPr>
          <p:cNvSpPr>
            <a:spLocks noGrp="1"/>
          </p:cNvSpPr>
          <p:nvPr>
            <p:ph type="sldNum" sz="quarter" idx="12"/>
          </p:nvPr>
        </p:nvSpPr>
        <p:spPr/>
        <p:txBody>
          <a:bodyPr/>
          <a:lstStyle/>
          <a:p>
            <a:fld id="{C3B3E9AE-7022-4643-8A29-B5C5D1A1C38B}" type="slidenum">
              <a:rPr lang="en-GB" smtClean="0"/>
              <a:t>‹#›</a:t>
            </a:fld>
            <a:endParaRPr lang="en-GB"/>
          </a:p>
        </p:txBody>
      </p:sp>
    </p:spTree>
    <p:extLst>
      <p:ext uri="{BB962C8B-B14F-4D97-AF65-F5344CB8AC3E}">
        <p14:creationId xmlns:p14="http://schemas.microsoft.com/office/powerpoint/2010/main" val="231177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2B5D9F-A0E9-4B88-B832-0524F087C4B3}"/>
              </a:ext>
            </a:extLst>
          </p:cNvPr>
          <p:cNvSpPr>
            <a:spLocks noGrp="1"/>
          </p:cNvSpPr>
          <p:nvPr>
            <p:ph type="dt" sz="half" idx="10"/>
          </p:nvPr>
        </p:nvSpPr>
        <p:spPr/>
        <p:txBody>
          <a:bodyPr/>
          <a:lstStyle/>
          <a:p>
            <a:fld id="{32B3DC84-F87D-446D-BB08-DCA684FC3C31}" type="datetimeFigureOut">
              <a:rPr lang="en-GB" smtClean="0"/>
              <a:t>23/02/2023</a:t>
            </a:fld>
            <a:endParaRPr lang="en-GB"/>
          </a:p>
        </p:txBody>
      </p:sp>
      <p:sp>
        <p:nvSpPr>
          <p:cNvPr id="3" name="Footer Placeholder 2">
            <a:extLst>
              <a:ext uri="{FF2B5EF4-FFF2-40B4-BE49-F238E27FC236}">
                <a16:creationId xmlns:a16="http://schemas.microsoft.com/office/drawing/2014/main" id="{5B7E745C-984A-4538-AB0C-2425EC7DD7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8D7F20-6929-46E3-974A-77EDCFE57DE5}"/>
              </a:ext>
            </a:extLst>
          </p:cNvPr>
          <p:cNvSpPr>
            <a:spLocks noGrp="1"/>
          </p:cNvSpPr>
          <p:nvPr>
            <p:ph type="sldNum" sz="quarter" idx="12"/>
          </p:nvPr>
        </p:nvSpPr>
        <p:spPr/>
        <p:txBody>
          <a:bodyPr/>
          <a:lstStyle/>
          <a:p>
            <a:fld id="{C3B3E9AE-7022-4643-8A29-B5C5D1A1C38B}" type="slidenum">
              <a:rPr lang="en-GB" smtClean="0"/>
              <a:t>‹#›</a:t>
            </a:fld>
            <a:endParaRPr lang="en-GB"/>
          </a:p>
        </p:txBody>
      </p:sp>
    </p:spTree>
    <p:extLst>
      <p:ext uri="{BB962C8B-B14F-4D97-AF65-F5344CB8AC3E}">
        <p14:creationId xmlns:p14="http://schemas.microsoft.com/office/powerpoint/2010/main" val="230808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2AF6-F3F7-4B56-9010-48C140FCF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E0807C-0889-4A9F-B0BF-6C1E7F17FB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09DCD1-539A-4D1F-85BD-8294037C1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C2CFF-0059-49BC-91D7-1C62E38151A4}"/>
              </a:ext>
            </a:extLst>
          </p:cNvPr>
          <p:cNvSpPr>
            <a:spLocks noGrp="1"/>
          </p:cNvSpPr>
          <p:nvPr>
            <p:ph type="dt" sz="half" idx="10"/>
          </p:nvPr>
        </p:nvSpPr>
        <p:spPr/>
        <p:txBody>
          <a:bodyPr/>
          <a:lstStyle/>
          <a:p>
            <a:fld id="{32B3DC84-F87D-446D-BB08-DCA684FC3C31}" type="datetimeFigureOut">
              <a:rPr lang="en-GB" smtClean="0"/>
              <a:t>23/02/2023</a:t>
            </a:fld>
            <a:endParaRPr lang="en-GB"/>
          </a:p>
        </p:txBody>
      </p:sp>
      <p:sp>
        <p:nvSpPr>
          <p:cNvPr id="6" name="Footer Placeholder 5">
            <a:extLst>
              <a:ext uri="{FF2B5EF4-FFF2-40B4-BE49-F238E27FC236}">
                <a16:creationId xmlns:a16="http://schemas.microsoft.com/office/drawing/2014/main" id="{12C214C3-D2AA-4E2E-8EA9-9CC0A92E5C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D87CEE-68FF-4852-B9AF-9937171178A3}"/>
              </a:ext>
            </a:extLst>
          </p:cNvPr>
          <p:cNvSpPr>
            <a:spLocks noGrp="1"/>
          </p:cNvSpPr>
          <p:nvPr>
            <p:ph type="sldNum" sz="quarter" idx="12"/>
          </p:nvPr>
        </p:nvSpPr>
        <p:spPr/>
        <p:txBody>
          <a:bodyPr/>
          <a:lstStyle/>
          <a:p>
            <a:fld id="{C3B3E9AE-7022-4643-8A29-B5C5D1A1C38B}" type="slidenum">
              <a:rPr lang="en-GB" smtClean="0"/>
              <a:t>‹#›</a:t>
            </a:fld>
            <a:endParaRPr lang="en-GB"/>
          </a:p>
        </p:txBody>
      </p:sp>
    </p:spTree>
    <p:extLst>
      <p:ext uri="{BB962C8B-B14F-4D97-AF65-F5344CB8AC3E}">
        <p14:creationId xmlns:p14="http://schemas.microsoft.com/office/powerpoint/2010/main" val="286326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31B6-2DA0-482F-9639-FBF545F2B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74D581-01AD-4639-96FF-D809322F7E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52B054-D680-46FF-AF00-FACC144CE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62200-9C2B-4143-80BE-AB662CABD41C}"/>
              </a:ext>
            </a:extLst>
          </p:cNvPr>
          <p:cNvSpPr>
            <a:spLocks noGrp="1"/>
          </p:cNvSpPr>
          <p:nvPr>
            <p:ph type="dt" sz="half" idx="10"/>
          </p:nvPr>
        </p:nvSpPr>
        <p:spPr/>
        <p:txBody>
          <a:bodyPr/>
          <a:lstStyle/>
          <a:p>
            <a:fld id="{32B3DC84-F87D-446D-BB08-DCA684FC3C31}" type="datetimeFigureOut">
              <a:rPr lang="en-GB" smtClean="0"/>
              <a:t>23/02/2023</a:t>
            </a:fld>
            <a:endParaRPr lang="en-GB"/>
          </a:p>
        </p:txBody>
      </p:sp>
      <p:sp>
        <p:nvSpPr>
          <p:cNvPr id="6" name="Footer Placeholder 5">
            <a:extLst>
              <a:ext uri="{FF2B5EF4-FFF2-40B4-BE49-F238E27FC236}">
                <a16:creationId xmlns:a16="http://schemas.microsoft.com/office/drawing/2014/main" id="{BCEC68DF-43F3-4A3D-BBAF-D8B756D973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96EE03-5096-4E86-B6A3-A15BDC512233}"/>
              </a:ext>
            </a:extLst>
          </p:cNvPr>
          <p:cNvSpPr>
            <a:spLocks noGrp="1"/>
          </p:cNvSpPr>
          <p:nvPr>
            <p:ph type="sldNum" sz="quarter" idx="12"/>
          </p:nvPr>
        </p:nvSpPr>
        <p:spPr/>
        <p:txBody>
          <a:bodyPr/>
          <a:lstStyle/>
          <a:p>
            <a:fld id="{C3B3E9AE-7022-4643-8A29-B5C5D1A1C38B}" type="slidenum">
              <a:rPr lang="en-GB" smtClean="0"/>
              <a:t>‹#›</a:t>
            </a:fld>
            <a:endParaRPr lang="en-GB"/>
          </a:p>
        </p:txBody>
      </p:sp>
    </p:spTree>
    <p:extLst>
      <p:ext uri="{BB962C8B-B14F-4D97-AF65-F5344CB8AC3E}">
        <p14:creationId xmlns:p14="http://schemas.microsoft.com/office/powerpoint/2010/main" val="7391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27066C-1FE7-4638-BA5E-B090709A84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3B712E-D481-49F6-A10C-0F4210E58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2ED07-0E68-4770-BF9E-C0F258AD40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DC84-F87D-446D-BB08-DCA684FC3C31}" type="datetimeFigureOut">
              <a:rPr lang="en-GB" smtClean="0"/>
              <a:t>23/02/2023</a:t>
            </a:fld>
            <a:endParaRPr lang="en-GB"/>
          </a:p>
        </p:txBody>
      </p:sp>
      <p:sp>
        <p:nvSpPr>
          <p:cNvPr id="5" name="Footer Placeholder 4">
            <a:extLst>
              <a:ext uri="{FF2B5EF4-FFF2-40B4-BE49-F238E27FC236}">
                <a16:creationId xmlns:a16="http://schemas.microsoft.com/office/drawing/2014/main" id="{5B4EC817-FDDE-4E48-A4CD-61BB2FCAB3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F251081-559A-4BFC-84A8-3BE3EE719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3E9AE-7022-4643-8A29-B5C5D1A1C38B}" type="slidenum">
              <a:rPr lang="en-GB" smtClean="0"/>
              <a:t>‹#›</a:t>
            </a:fld>
            <a:endParaRPr lang="en-GB"/>
          </a:p>
        </p:txBody>
      </p:sp>
    </p:spTree>
    <p:extLst>
      <p:ext uri="{BB962C8B-B14F-4D97-AF65-F5344CB8AC3E}">
        <p14:creationId xmlns:p14="http://schemas.microsoft.com/office/powerpoint/2010/main" val="90617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6551-74DB-4DC3-941E-CC710DB52D18}"/>
              </a:ext>
            </a:extLst>
          </p:cNvPr>
          <p:cNvSpPr>
            <a:spLocks noGrp="1"/>
          </p:cNvSpPr>
          <p:nvPr>
            <p:ph type="ctrTitle"/>
          </p:nvPr>
        </p:nvSpPr>
        <p:spPr/>
        <p:txBody>
          <a:bodyPr/>
          <a:lstStyle/>
          <a:p>
            <a:r>
              <a:rPr lang="en-GB" dirty="0">
                <a:latin typeface="Segoe UI Black" panose="020B0A02040204020203" pitchFamily="34" charset="0"/>
                <a:ea typeface="Segoe UI Black" panose="020B0A02040204020203" pitchFamily="34" charset="0"/>
              </a:rPr>
              <a:t>Developing your Curriculum PE Offer</a:t>
            </a:r>
          </a:p>
        </p:txBody>
      </p:sp>
      <p:sp>
        <p:nvSpPr>
          <p:cNvPr id="3" name="Subtitle 2">
            <a:extLst>
              <a:ext uri="{FF2B5EF4-FFF2-40B4-BE49-F238E27FC236}">
                <a16:creationId xmlns:a16="http://schemas.microsoft.com/office/drawing/2014/main" id="{6B3E1453-DCD9-488B-A9D1-D871E7D49CE9}"/>
              </a:ext>
            </a:extLst>
          </p:cNvPr>
          <p:cNvSpPr>
            <a:spLocks noGrp="1"/>
          </p:cNvSpPr>
          <p:nvPr>
            <p:ph type="subTitle" idx="1"/>
          </p:nvPr>
        </p:nvSpPr>
        <p:spPr/>
        <p:txBody>
          <a:bodyPr>
            <a:normAutofit/>
          </a:bodyPr>
          <a:lstStyle/>
          <a:p>
            <a:r>
              <a:rPr lang="en-GB" sz="3200" b="1" dirty="0">
                <a:latin typeface="Segoe UI" panose="020B0502040204020203" pitchFamily="34" charset="0"/>
                <a:cs typeface="Segoe UI" panose="020B0502040204020203" pitchFamily="34" charset="0"/>
              </a:rPr>
              <a:t>Reviewing and reflecting upon practice  </a:t>
            </a:r>
          </a:p>
          <a:p>
            <a:r>
              <a:rPr lang="en-GB" sz="3200" b="1" dirty="0">
                <a:latin typeface="Segoe UI" panose="020B0502040204020203" pitchFamily="34" charset="0"/>
                <a:cs typeface="Segoe UI" panose="020B0502040204020203" pitchFamily="34" charset="0"/>
              </a:rPr>
              <a:t>- a one-day course</a:t>
            </a:r>
          </a:p>
        </p:txBody>
      </p:sp>
      <p:pic>
        <p:nvPicPr>
          <p:cNvPr id="5" name="Picture 4">
            <a:extLst>
              <a:ext uri="{FF2B5EF4-FFF2-40B4-BE49-F238E27FC236}">
                <a16:creationId xmlns:a16="http://schemas.microsoft.com/office/drawing/2014/main" id="{3DE80140-194F-4262-9EC0-4A15E0664DAF}"/>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 y="-82874"/>
            <a:ext cx="4391996" cy="1463999"/>
          </a:xfrm>
          <a:prstGeom prst="rect">
            <a:avLst/>
          </a:prstGeom>
        </p:spPr>
      </p:pic>
      <p:pic>
        <p:nvPicPr>
          <p:cNvPr id="4" name="Picture 4" descr="Ofsted-logo - Buttershaw Business &amp; Enterprise College">
            <a:extLst>
              <a:ext uri="{FF2B5EF4-FFF2-40B4-BE49-F238E27FC236}">
                <a16:creationId xmlns:a16="http://schemas.microsoft.com/office/drawing/2014/main" id="{3E74680D-7905-6B26-B485-7E760204FF8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6437" y="466407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12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6EE7-8C39-1D47-94F4-77DAD63C8673}"/>
              </a:ext>
            </a:extLst>
          </p:cNvPr>
          <p:cNvSpPr>
            <a:spLocks noGrp="1"/>
          </p:cNvSpPr>
          <p:nvPr>
            <p:ph type="title"/>
          </p:nvPr>
        </p:nvSpPr>
        <p:spPr/>
        <p:txBody>
          <a:bodyPr>
            <a:normAutofit/>
          </a:bodyPr>
          <a:lstStyle/>
          <a:p>
            <a:r>
              <a:rPr lang="en-GB" sz="4000" b="1" dirty="0">
                <a:solidFill>
                  <a:srgbClr val="398A9E"/>
                </a:solidFill>
                <a:latin typeface="Segoe UI Black" panose="020B0A02040204020203" pitchFamily="34" charset="0"/>
                <a:ea typeface="Segoe UI Black" panose="020B0A02040204020203" pitchFamily="34" charset="0"/>
              </a:rPr>
              <a:t>Defining PE – for clarity</a:t>
            </a:r>
          </a:p>
        </p:txBody>
      </p:sp>
      <p:sp>
        <p:nvSpPr>
          <p:cNvPr id="3" name="Content Placeholder 2">
            <a:extLst>
              <a:ext uri="{FF2B5EF4-FFF2-40B4-BE49-F238E27FC236}">
                <a16:creationId xmlns:a16="http://schemas.microsoft.com/office/drawing/2014/main" id="{BFFCA24C-B542-40E8-53D0-3921F20F57D6}"/>
              </a:ext>
            </a:extLst>
          </p:cNvPr>
          <p:cNvSpPr>
            <a:spLocks noGrp="1"/>
          </p:cNvSpPr>
          <p:nvPr>
            <p:ph idx="1"/>
          </p:nvPr>
        </p:nvSpPr>
        <p:spPr/>
        <p:txBody>
          <a:bodyPr/>
          <a:lstStyle/>
          <a:p>
            <a:r>
              <a:rPr lang="en-GB" sz="3200" b="1" dirty="0">
                <a:latin typeface="Segoe UI" panose="020B0502040204020203" pitchFamily="34" charset="0"/>
                <a:cs typeface="Segoe UI" panose="020B0502040204020203" pitchFamily="34" charset="0"/>
              </a:rPr>
              <a:t>What is Physical Education (PE)?</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Task – write a brief definition of PE with a colleague(s)</a:t>
            </a:r>
          </a:p>
          <a:p>
            <a:endParaRPr lang="en-GB" dirty="0">
              <a:latin typeface="Segoe UI" panose="020B0502040204020203" pitchFamily="34" charset="0"/>
              <a:cs typeface="Segoe UI" panose="020B0502040204020203" pitchFamily="34" charset="0"/>
            </a:endParaRPr>
          </a:p>
          <a:p>
            <a:r>
              <a:rPr lang="en-GB" i="1" dirty="0">
                <a:solidFill>
                  <a:srgbClr val="C44033"/>
                </a:solidFill>
                <a:latin typeface="Segoe UI" panose="020B0502040204020203" pitchFamily="34" charset="0"/>
                <a:cs typeface="Segoe UI" panose="020B0502040204020203" pitchFamily="34" charset="0"/>
              </a:rPr>
              <a:t>This is not a test, or assessed but rather a chance to reflect and discuss what Physical Education is and discuss some key terms, vocabulary that is banded about at present by Ofsted, HMCI, </a:t>
            </a:r>
            <a:r>
              <a:rPr lang="en-GB" i="1" dirty="0" err="1">
                <a:solidFill>
                  <a:srgbClr val="C44033"/>
                </a:solidFill>
                <a:latin typeface="Segoe UI" panose="020B0502040204020203" pitchFamily="34" charset="0"/>
                <a:cs typeface="Segoe UI" panose="020B0502040204020203" pitchFamily="34" charset="0"/>
              </a:rPr>
              <a:t>afPE</a:t>
            </a:r>
            <a:r>
              <a:rPr lang="en-GB" i="1" dirty="0">
                <a:solidFill>
                  <a:srgbClr val="C44033"/>
                </a:solidFill>
                <a:latin typeface="Segoe UI" panose="020B0502040204020203" pitchFamily="34" charset="0"/>
                <a:cs typeface="Segoe UI" panose="020B0502040204020203" pitchFamily="34" charset="0"/>
              </a:rPr>
              <a:t> and others for clarity and your consideration</a:t>
            </a:r>
          </a:p>
        </p:txBody>
      </p:sp>
      <p:pic>
        <p:nvPicPr>
          <p:cNvPr id="4" name="Picture 3">
            <a:extLst>
              <a:ext uri="{FF2B5EF4-FFF2-40B4-BE49-F238E27FC236}">
                <a16:creationId xmlns:a16="http://schemas.microsoft.com/office/drawing/2014/main" id="{2973ACB0-C701-830F-149B-5EBEC4BDC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84306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2478D-DC14-6606-B836-9ABCD6F8F8C5}"/>
              </a:ext>
            </a:extLst>
          </p:cNvPr>
          <p:cNvSpPr>
            <a:spLocks noGrp="1"/>
          </p:cNvSpPr>
          <p:nvPr>
            <p:ph type="title"/>
          </p:nvPr>
        </p:nvSpPr>
        <p:spPr/>
        <p:txBody>
          <a:bodyPr/>
          <a:lstStyle/>
          <a:p>
            <a:endParaRPr lang="en-GB"/>
          </a:p>
        </p:txBody>
      </p:sp>
      <p:pic>
        <p:nvPicPr>
          <p:cNvPr id="5" name="Content Placeholder 4" descr="Graphical user interface, text, chat or text message&#10;&#10;Description automatically generated">
            <a:extLst>
              <a:ext uri="{FF2B5EF4-FFF2-40B4-BE49-F238E27FC236}">
                <a16:creationId xmlns:a16="http://schemas.microsoft.com/office/drawing/2014/main" id="{B4B7D90A-6468-FB77-9861-247DF7B932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29937"/>
          </a:xfrm>
        </p:spPr>
      </p:pic>
    </p:spTree>
    <p:extLst>
      <p:ext uri="{BB962C8B-B14F-4D97-AF65-F5344CB8AC3E}">
        <p14:creationId xmlns:p14="http://schemas.microsoft.com/office/powerpoint/2010/main" val="84710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2834-4664-61A0-F800-836014E935D5}"/>
              </a:ext>
            </a:extLst>
          </p:cNvPr>
          <p:cNvSpPr>
            <a:spLocks noGrp="1"/>
          </p:cNvSpPr>
          <p:nvPr>
            <p:ph type="title"/>
          </p:nvPr>
        </p:nvSpPr>
        <p:spPr/>
        <p:txBody>
          <a:bodyPr>
            <a:normAutofit/>
          </a:bodyPr>
          <a:lstStyle/>
          <a:p>
            <a:r>
              <a:rPr lang="en-GB" sz="4000" b="1" dirty="0">
                <a:solidFill>
                  <a:srgbClr val="398A9E"/>
                </a:solidFill>
                <a:latin typeface="Segoe UI Black" panose="020B0A02040204020203" pitchFamily="34" charset="0"/>
                <a:ea typeface="Segoe UI Black" panose="020B0A02040204020203" pitchFamily="34" charset="0"/>
              </a:rPr>
              <a:t>Terminology</a:t>
            </a:r>
          </a:p>
        </p:txBody>
      </p:sp>
      <p:sp>
        <p:nvSpPr>
          <p:cNvPr id="3" name="Content Placeholder 2">
            <a:extLst>
              <a:ext uri="{FF2B5EF4-FFF2-40B4-BE49-F238E27FC236}">
                <a16:creationId xmlns:a16="http://schemas.microsoft.com/office/drawing/2014/main" id="{A4235119-0827-3FE7-13DF-3D65257612D9}"/>
              </a:ext>
            </a:extLst>
          </p:cNvPr>
          <p:cNvSpPr>
            <a:spLocks noGrp="1"/>
          </p:cNvSpPr>
          <p:nvPr>
            <p:ph idx="1"/>
          </p:nvPr>
        </p:nvSpPr>
        <p:spPr>
          <a:xfrm>
            <a:off x="838200" y="1825625"/>
            <a:ext cx="10515600" cy="4844116"/>
          </a:xfrm>
        </p:spPr>
        <p:txBody>
          <a:bodyPr/>
          <a:lstStyle/>
          <a:p>
            <a:r>
              <a:rPr lang="en-GB" dirty="0">
                <a:latin typeface="Segoe UI" panose="020B0502040204020203" pitchFamily="34" charset="0"/>
                <a:cs typeface="Segoe UI" panose="020B0502040204020203" pitchFamily="34" charset="0"/>
              </a:rPr>
              <a:t>‘efficient and effective movement’</a:t>
            </a:r>
          </a:p>
          <a:p>
            <a:r>
              <a:rPr lang="en-GB" dirty="0">
                <a:latin typeface="Segoe UI" panose="020B0502040204020203" pitchFamily="34" charset="0"/>
                <a:cs typeface="Segoe UI" panose="020B0502040204020203" pitchFamily="34" charset="0"/>
              </a:rPr>
              <a:t>‘competence and confidence’ – </a:t>
            </a:r>
            <a:r>
              <a:rPr lang="en-GB" sz="2000" i="1" dirty="0">
                <a:latin typeface="Segoe UI" panose="020B0502040204020203" pitchFamily="34" charset="0"/>
                <a:cs typeface="Segoe UI" panose="020B0502040204020203" pitchFamily="34" charset="0"/>
              </a:rPr>
              <a:t>what does it mean to be competent? Competent in what?</a:t>
            </a:r>
            <a:endParaRPr lang="en-GB" i="1"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How will pupils be facilitated to ‘</a:t>
            </a:r>
            <a:r>
              <a:rPr lang="en-GB" b="1" i="1" dirty="0">
                <a:latin typeface="Segoe UI" panose="020B0502040204020203" pitchFamily="34" charset="0"/>
                <a:cs typeface="Segoe UI" panose="020B0502040204020203" pitchFamily="34" charset="0"/>
              </a:rPr>
              <a:t>know more</a:t>
            </a:r>
            <a:r>
              <a:rPr lang="en-GB" dirty="0">
                <a:latin typeface="Segoe UI" panose="020B0502040204020203" pitchFamily="34" charset="0"/>
                <a:cs typeface="Segoe UI" panose="020B0502040204020203" pitchFamily="34" charset="0"/>
              </a:rPr>
              <a:t>’ and to ‘</a:t>
            </a:r>
            <a:r>
              <a:rPr lang="en-GB" b="1" i="1" dirty="0">
                <a:latin typeface="Segoe UI" panose="020B0502040204020203" pitchFamily="34" charset="0"/>
                <a:cs typeface="Segoe UI" panose="020B0502040204020203" pitchFamily="34" charset="0"/>
              </a:rPr>
              <a:t>do more</a:t>
            </a:r>
            <a:r>
              <a:rPr lang="en-GB" dirty="0">
                <a:latin typeface="Segoe UI" panose="020B0502040204020203" pitchFamily="34" charset="0"/>
                <a:cs typeface="Segoe UI" panose="020B0502040204020203" pitchFamily="34" charset="0"/>
              </a:rPr>
              <a:t>?’</a:t>
            </a:r>
          </a:p>
          <a:p>
            <a:r>
              <a:rPr lang="en-GB" dirty="0">
                <a:latin typeface="Segoe UI" panose="020B0502040204020203" pitchFamily="34" charset="0"/>
                <a:cs typeface="Segoe UI" panose="020B0502040204020203" pitchFamily="34" charset="0"/>
              </a:rPr>
              <a:t>‘developing purposeful understanding’</a:t>
            </a:r>
          </a:p>
          <a:p>
            <a:r>
              <a:rPr lang="en-GB" dirty="0">
                <a:latin typeface="Segoe UI" panose="020B0502040204020203" pitchFamily="34" charset="0"/>
                <a:cs typeface="Segoe UI" panose="020B0502040204020203" pitchFamily="34" charset="0"/>
              </a:rPr>
              <a:t>procedural knowledge – ‘know how’ </a:t>
            </a:r>
            <a:r>
              <a:rPr lang="en-GB" sz="1800" i="1" dirty="0">
                <a:latin typeface="Segoe UI" panose="020B0502040204020203" pitchFamily="34" charset="0"/>
                <a:cs typeface="Segoe UI" panose="020B0502040204020203" pitchFamily="34" charset="0"/>
              </a:rPr>
              <a:t>(how well do pupils demonstrate a movement)</a:t>
            </a:r>
          </a:p>
          <a:p>
            <a:r>
              <a:rPr lang="en-GB" dirty="0">
                <a:latin typeface="Segoe UI" panose="020B0502040204020203" pitchFamily="34" charset="0"/>
                <a:cs typeface="Segoe UI" panose="020B0502040204020203" pitchFamily="34" charset="0"/>
              </a:rPr>
              <a:t>declarative knowledge – ‘know what’ </a:t>
            </a:r>
            <a:r>
              <a:rPr lang="en-GB" sz="2000" i="1" dirty="0">
                <a:latin typeface="Segoe UI" panose="020B0502040204020203" pitchFamily="34" charset="0"/>
                <a:cs typeface="Segoe UI" panose="020B0502040204020203" pitchFamily="34" charset="0"/>
              </a:rPr>
              <a:t>(how well do pupils recall teaching points, rules, tactics etc)</a:t>
            </a:r>
            <a:endParaRPr lang="en-GB" i="1"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6BA05D9E-8009-475E-6CEF-15B8684F4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pic>
        <p:nvPicPr>
          <p:cNvPr id="5" name="Picture 4">
            <a:extLst>
              <a:ext uri="{FF2B5EF4-FFF2-40B4-BE49-F238E27FC236}">
                <a16:creationId xmlns:a16="http://schemas.microsoft.com/office/drawing/2014/main" id="{C297177B-73BD-D954-F6B5-D876C3046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3905" y="212401"/>
            <a:ext cx="2643096" cy="881032"/>
          </a:xfrm>
          <a:prstGeom prst="rect">
            <a:avLst/>
          </a:prstGeom>
        </p:spPr>
      </p:pic>
    </p:spTree>
    <p:extLst>
      <p:ext uri="{BB962C8B-B14F-4D97-AF65-F5344CB8AC3E}">
        <p14:creationId xmlns:p14="http://schemas.microsoft.com/office/powerpoint/2010/main" val="59953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B519-6BB1-3D96-0346-7717F061EDF7}"/>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TOP TIP!</a:t>
            </a:r>
          </a:p>
        </p:txBody>
      </p:sp>
      <p:sp>
        <p:nvSpPr>
          <p:cNvPr id="3" name="Content Placeholder 2">
            <a:extLst>
              <a:ext uri="{FF2B5EF4-FFF2-40B4-BE49-F238E27FC236}">
                <a16:creationId xmlns:a16="http://schemas.microsoft.com/office/drawing/2014/main" id="{A7527EAE-B141-6A4C-97B3-B15FEB803508}"/>
              </a:ext>
            </a:extLst>
          </p:cNvPr>
          <p:cNvSpPr>
            <a:spLocks noGrp="1"/>
          </p:cNvSpPr>
          <p:nvPr>
            <p:ph idx="1"/>
          </p:nvPr>
        </p:nvSpPr>
        <p:spPr/>
        <p:txBody>
          <a:bodyPr>
            <a:normAutofit lnSpcReduction="10000"/>
          </a:bodyPr>
          <a:lstStyle/>
          <a:p>
            <a:r>
              <a:rPr lang="en-GB" dirty="0">
                <a:latin typeface="Segoe UI" panose="020B0502040204020203" pitchFamily="34" charset="0"/>
                <a:cs typeface="Segoe UI" panose="020B0502040204020203" pitchFamily="34" charset="0"/>
              </a:rPr>
              <a:t>Have you ever considered using an approach which allows pupils to:</a:t>
            </a:r>
          </a:p>
          <a:p>
            <a:endParaRPr lang="en-GB" dirty="0">
              <a:latin typeface="Segoe UI" panose="020B0502040204020203" pitchFamily="34" charset="0"/>
              <a:cs typeface="Segoe UI" panose="020B0502040204020203" pitchFamily="34" charset="0"/>
            </a:endParaRPr>
          </a:p>
          <a:p>
            <a:pPr marL="0" indent="0" algn="ctr">
              <a:buNone/>
            </a:pPr>
            <a:r>
              <a:rPr lang="en-GB" dirty="0">
                <a:latin typeface="Segoe UI" panose="020B0502040204020203" pitchFamily="34" charset="0"/>
                <a:cs typeface="Segoe UI" panose="020B0502040204020203" pitchFamily="34" charset="0"/>
              </a:rPr>
              <a:t>“</a:t>
            </a:r>
            <a:r>
              <a:rPr lang="en-GB" b="1" i="1" dirty="0">
                <a:latin typeface="Segoe UI" panose="020B0502040204020203" pitchFamily="34" charset="0"/>
                <a:cs typeface="Segoe UI" panose="020B0502040204020203" pitchFamily="34" charset="0"/>
              </a:rPr>
              <a:t>Show me what you know…..or can do!”</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This approach can serve as a simple but </a:t>
            </a:r>
            <a:r>
              <a:rPr lang="en-GB" i="1" dirty="0">
                <a:latin typeface="Segoe UI" panose="020B0502040204020203" pitchFamily="34" charset="0"/>
                <a:cs typeface="Segoe UI" panose="020B0502040204020203" pitchFamily="34" charset="0"/>
              </a:rPr>
              <a:t>highly effective dynamic diagnostic assessment</a:t>
            </a:r>
            <a:r>
              <a:rPr lang="en-GB" dirty="0">
                <a:latin typeface="Segoe UI" panose="020B0502040204020203" pitchFamily="34" charset="0"/>
                <a:cs typeface="Segoe UI" panose="020B0502040204020203" pitchFamily="34" charset="0"/>
              </a:rPr>
              <a:t>.</a:t>
            </a:r>
          </a:p>
          <a:p>
            <a:r>
              <a:rPr lang="en-GB" dirty="0">
                <a:latin typeface="Segoe UI" panose="020B0502040204020203" pitchFamily="34" charset="0"/>
                <a:cs typeface="Segoe UI" panose="020B0502040204020203" pitchFamily="34" charset="0"/>
              </a:rPr>
              <a:t>Give it a go when introducing a new concept / area of activity / skill even. You might be very pleasantly surprised</a:t>
            </a:r>
          </a:p>
          <a:p>
            <a:r>
              <a:rPr lang="en-GB" dirty="0">
                <a:latin typeface="Segoe UI" panose="020B0502040204020203" pitchFamily="34" charset="0"/>
                <a:cs typeface="Segoe UI" panose="020B0502040204020203" pitchFamily="34" charset="0"/>
              </a:rPr>
              <a:t>Works brilliantly as a ‘</a:t>
            </a:r>
            <a:r>
              <a:rPr lang="en-GB" b="1" i="1" dirty="0">
                <a:latin typeface="Segoe UI" panose="020B0502040204020203" pitchFamily="34" charset="0"/>
                <a:cs typeface="Segoe UI" panose="020B0502040204020203" pitchFamily="34" charset="0"/>
              </a:rPr>
              <a:t>Whole – Part – Whole</a:t>
            </a:r>
            <a:r>
              <a:rPr lang="en-GB" dirty="0">
                <a:latin typeface="Segoe UI" panose="020B0502040204020203" pitchFamily="34" charset="0"/>
                <a:cs typeface="Segoe UI" panose="020B0502040204020203" pitchFamily="34" charset="0"/>
              </a:rPr>
              <a:t>’ approach.</a:t>
            </a:r>
          </a:p>
        </p:txBody>
      </p:sp>
      <p:pic>
        <p:nvPicPr>
          <p:cNvPr id="4" name="Picture 3">
            <a:extLst>
              <a:ext uri="{FF2B5EF4-FFF2-40B4-BE49-F238E27FC236}">
                <a16:creationId xmlns:a16="http://schemas.microsoft.com/office/drawing/2014/main" id="{8D9C353E-783A-CF6C-482E-2962D0AC9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48477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029A-8D6D-2EAB-600E-2793E70B7927}"/>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To consider….</a:t>
            </a:r>
          </a:p>
        </p:txBody>
      </p:sp>
      <p:sp>
        <p:nvSpPr>
          <p:cNvPr id="3" name="Content Placeholder 2">
            <a:extLst>
              <a:ext uri="{FF2B5EF4-FFF2-40B4-BE49-F238E27FC236}">
                <a16:creationId xmlns:a16="http://schemas.microsoft.com/office/drawing/2014/main" id="{057CD976-F024-23B5-44E5-0F0F34133DB6}"/>
              </a:ext>
            </a:extLst>
          </p:cNvPr>
          <p:cNvSpPr>
            <a:spLocks noGrp="1"/>
          </p:cNvSpPr>
          <p:nvPr>
            <p:ph idx="1"/>
          </p:nvPr>
        </p:nvSpPr>
        <p:spPr>
          <a:xfrm>
            <a:off x="838200" y="1690688"/>
            <a:ext cx="10515600" cy="4351338"/>
          </a:xfrm>
        </p:spPr>
        <p:txBody>
          <a:bodyPr>
            <a:noAutofit/>
          </a:bodyPr>
          <a:lstStyle/>
          <a:p>
            <a:r>
              <a:rPr lang="en-GB" dirty="0">
                <a:latin typeface="Segoe UI" panose="020B0502040204020203" pitchFamily="34" charset="0"/>
                <a:cs typeface="Segoe UI" panose="020B0502040204020203" pitchFamily="34" charset="0"/>
              </a:rPr>
              <a:t>It is possible that for some pupils in your school, the planned PE lessons may be the only physical activity that they get a week</a:t>
            </a:r>
          </a:p>
          <a:p>
            <a:r>
              <a:rPr lang="en-GB" dirty="0">
                <a:latin typeface="Segoe UI" panose="020B0502040204020203" pitchFamily="34" charset="0"/>
                <a:cs typeface="Segoe UI" panose="020B0502040204020203" pitchFamily="34" charset="0"/>
              </a:rPr>
              <a:t>W.H.O. recommends an hour a day</a:t>
            </a:r>
          </a:p>
          <a:p>
            <a:r>
              <a:rPr lang="en-GB" dirty="0">
                <a:latin typeface="Segoe UI" panose="020B0502040204020203" pitchFamily="34" charset="0"/>
                <a:cs typeface="Segoe UI" panose="020B0502040204020203" pitchFamily="34" charset="0"/>
              </a:rPr>
              <a:t>UK C.M.O. recommends same and that 30mins should be in school time</a:t>
            </a:r>
          </a:p>
          <a:p>
            <a:endParaRPr lang="en-GB" sz="1100" dirty="0">
              <a:latin typeface="Segoe UI" panose="020B0502040204020203" pitchFamily="34" charset="0"/>
              <a:cs typeface="Segoe UI" panose="020B0502040204020203" pitchFamily="34" charset="0"/>
            </a:endParaRPr>
          </a:p>
          <a:p>
            <a:pPr marL="0" indent="0">
              <a:buNone/>
            </a:pPr>
            <a:r>
              <a:rPr lang="en-GB" b="1" dirty="0">
                <a:solidFill>
                  <a:srgbClr val="C44033"/>
                </a:solidFill>
                <a:latin typeface="Segoe UI" panose="020B0502040204020203" pitchFamily="34" charset="0"/>
                <a:cs typeface="Segoe UI" panose="020B0502040204020203" pitchFamily="34" charset="0"/>
              </a:rPr>
              <a:t>TASK:</a:t>
            </a:r>
            <a:r>
              <a:rPr lang="en-GB" dirty="0">
                <a:solidFill>
                  <a:srgbClr val="C44033"/>
                </a:solidFill>
                <a:latin typeface="Segoe UI" panose="020B0502040204020203" pitchFamily="34" charset="0"/>
                <a:cs typeface="Segoe UI" panose="020B0502040204020203" pitchFamily="34" charset="0"/>
              </a:rPr>
              <a:t> </a:t>
            </a:r>
          </a:p>
          <a:p>
            <a:r>
              <a:rPr lang="en-GB" dirty="0">
                <a:latin typeface="Segoe UI" panose="020B0502040204020203" pitchFamily="34" charset="0"/>
                <a:cs typeface="Segoe UI" panose="020B0502040204020203" pitchFamily="34" charset="0"/>
              </a:rPr>
              <a:t>How much </a:t>
            </a:r>
            <a:r>
              <a:rPr lang="en-GB" b="1" dirty="0">
                <a:latin typeface="Segoe UI" panose="020B0502040204020203" pitchFamily="34" charset="0"/>
                <a:cs typeface="Segoe UI" panose="020B0502040204020203" pitchFamily="34" charset="0"/>
              </a:rPr>
              <a:t>time</a:t>
            </a:r>
            <a:r>
              <a:rPr lang="en-GB" dirty="0">
                <a:latin typeface="Segoe UI" panose="020B0502040204020203" pitchFamily="34" charset="0"/>
                <a:cs typeface="Segoe UI" panose="020B0502040204020203" pitchFamily="34" charset="0"/>
              </a:rPr>
              <a:t> a week?</a:t>
            </a:r>
          </a:p>
          <a:p>
            <a:r>
              <a:rPr lang="en-GB" dirty="0">
                <a:latin typeface="Segoe UI" panose="020B0502040204020203" pitchFamily="34" charset="0"/>
                <a:cs typeface="Segoe UI" panose="020B0502040204020203" pitchFamily="34" charset="0"/>
              </a:rPr>
              <a:t>How often – </a:t>
            </a:r>
            <a:r>
              <a:rPr lang="en-GB" b="1" dirty="0">
                <a:latin typeface="Segoe UI" panose="020B0502040204020203" pitchFamily="34" charset="0"/>
                <a:cs typeface="Segoe UI" panose="020B0502040204020203" pitchFamily="34" charset="0"/>
              </a:rPr>
              <a:t>frequency</a:t>
            </a:r>
            <a:r>
              <a:rPr lang="en-GB" dirty="0">
                <a:latin typeface="Segoe UI" panose="020B0502040204020203" pitchFamily="34" charset="0"/>
                <a:cs typeface="Segoe UI" panose="020B0502040204020203" pitchFamily="34" charset="0"/>
              </a:rPr>
              <a:t>?</a:t>
            </a:r>
          </a:p>
          <a:p>
            <a:r>
              <a:rPr lang="en-GB" dirty="0">
                <a:latin typeface="Segoe UI" panose="020B0502040204020203" pitchFamily="34" charset="0"/>
                <a:cs typeface="Segoe UI" panose="020B0502040204020203" pitchFamily="34" charset="0"/>
              </a:rPr>
              <a:t>To what </a:t>
            </a:r>
            <a:r>
              <a:rPr lang="en-GB" b="1" dirty="0">
                <a:latin typeface="Segoe UI" panose="020B0502040204020203" pitchFamily="34" charset="0"/>
                <a:cs typeface="Segoe UI" panose="020B0502040204020203" pitchFamily="34" charset="0"/>
              </a:rPr>
              <a:t>intensity</a:t>
            </a:r>
            <a:r>
              <a:rPr lang="en-GB" dirty="0">
                <a:latin typeface="Segoe UI" panose="020B0502040204020203" pitchFamily="34" charset="0"/>
                <a:cs typeface="Segoe UI" panose="020B0502040204020203" pitchFamily="34" charset="0"/>
              </a:rPr>
              <a:t>?</a:t>
            </a:r>
          </a:p>
        </p:txBody>
      </p:sp>
      <p:sp>
        <p:nvSpPr>
          <p:cNvPr id="4" name="TextBox 3">
            <a:extLst>
              <a:ext uri="{FF2B5EF4-FFF2-40B4-BE49-F238E27FC236}">
                <a16:creationId xmlns:a16="http://schemas.microsoft.com/office/drawing/2014/main" id="{2473E9AF-06A2-F55E-3795-3DD3208FC85B}"/>
              </a:ext>
            </a:extLst>
          </p:cNvPr>
          <p:cNvSpPr txBox="1"/>
          <p:nvPr/>
        </p:nvSpPr>
        <p:spPr>
          <a:xfrm>
            <a:off x="5961529" y="4549588"/>
            <a:ext cx="4742330" cy="1477328"/>
          </a:xfrm>
          <a:prstGeom prst="rect">
            <a:avLst/>
          </a:prstGeom>
          <a:noFill/>
          <a:ln w="28575">
            <a:solidFill>
              <a:srgbClr val="398A9E"/>
            </a:solidFill>
          </a:ln>
        </p:spPr>
        <p:txBody>
          <a:bodyPr wrap="square" rtlCol="0">
            <a:spAutoFit/>
          </a:bodyPr>
          <a:lstStyle/>
          <a:p>
            <a:pPr marL="285750" indent="-285750">
              <a:buFont typeface="Arial" panose="020B0604020202020204" pitchFamily="34" charset="0"/>
              <a:buChar char="•"/>
            </a:pPr>
            <a:r>
              <a:rPr lang="en-GB" i="1" dirty="0">
                <a:latin typeface="Segoe UI" panose="020B0502040204020203" pitchFamily="34" charset="0"/>
                <a:cs typeface="Segoe UI" panose="020B0502040204020203" pitchFamily="34" charset="0"/>
              </a:rPr>
              <a:t>Sometimes referred to as the </a:t>
            </a:r>
            <a:r>
              <a:rPr lang="en-GB" b="1" i="1" dirty="0">
                <a:latin typeface="Segoe UI" panose="020B0502040204020203" pitchFamily="34" charset="0"/>
                <a:cs typeface="Segoe UI" panose="020B0502040204020203" pitchFamily="34" charset="0"/>
              </a:rPr>
              <a:t>F.I.T. Principle</a:t>
            </a:r>
          </a:p>
          <a:p>
            <a:pPr marL="285750" indent="-285750">
              <a:buFont typeface="Arial" panose="020B0604020202020204" pitchFamily="34" charset="0"/>
              <a:buChar char="•"/>
            </a:pPr>
            <a:r>
              <a:rPr lang="en-GB" i="1" dirty="0">
                <a:latin typeface="Segoe UI" panose="020B0502040204020203" pitchFamily="34" charset="0"/>
                <a:cs typeface="Segoe UI" panose="020B0502040204020203" pitchFamily="34" charset="0"/>
              </a:rPr>
              <a:t>Frequency, Intensity, Time</a:t>
            </a:r>
          </a:p>
          <a:p>
            <a:pPr marL="285750" indent="-285750">
              <a:buFont typeface="Arial" panose="020B0604020202020204" pitchFamily="34" charset="0"/>
              <a:buChar char="•"/>
            </a:pPr>
            <a:r>
              <a:rPr lang="en-GB" i="1" dirty="0">
                <a:latin typeface="Segoe UI" panose="020B0502040204020203" pitchFamily="34" charset="0"/>
                <a:cs typeface="Segoe UI" panose="020B0502040204020203" pitchFamily="34" charset="0"/>
              </a:rPr>
              <a:t>Sometimes </a:t>
            </a:r>
            <a:r>
              <a:rPr lang="en-GB" b="1" i="1" dirty="0">
                <a:latin typeface="Segoe UI" panose="020B0502040204020203" pitchFamily="34" charset="0"/>
                <a:cs typeface="Segoe UI" panose="020B0502040204020203" pitchFamily="34" charset="0"/>
              </a:rPr>
              <a:t>F.I.T.T.</a:t>
            </a:r>
            <a:r>
              <a:rPr lang="en-GB" i="1" dirty="0">
                <a:latin typeface="Segoe UI" panose="020B0502040204020203" pitchFamily="34" charset="0"/>
                <a:cs typeface="Segoe UI" panose="020B0502040204020203" pitchFamily="34" charset="0"/>
              </a:rPr>
              <a:t> where the second ‘T’ refers to Type of activity</a:t>
            </a:r>
          </a:p>
        </p:txBody>
      </p:sp>
      <p:pic>
        <p:nvPicPr>
          <p:cNvPr id="5" name="Picture 4">
            <a:extLst>
              <a:ext uri="{FF2B5EF4-FFF2-40B4-BE49-F238E27FC236}">
                <a16:creationId xmlns:a16="http://schemas.microsoft.com/office/drawing/2014/main" id="{E773FA8E-9607-0C02-A321-99C05A211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1017770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8B7739-8AC4-6C78-6CE7-B2AA32CD2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40" y="0"/>
            <a:ext cx="11770659" cy="6858000"/>
          </a:xfrm>
          <a:prstGeom prst="rect">
            <a:avLst/>
          </a:prstGeom>
        </p:spPr>
      </p:pic>
    </p:spTree>
    <p:extLst>
      <p:ext uri="{BB962C8B-B14F-4D97-AF65-F5344CB8AC3E}">
        <p14:creationId xmlns:p14="http://schemas.microsoft.com/office/powerpoint/2010/main" val="167316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92BA-1AFD-1FDB-DD6A-0891B32AF025}"/>
              </a:ext>
            </a:extLst>
          </p:cNvPr>
          <p:cNvSpPr>
            <a:spLocks noGrp="1"/>
          </p:cNvSpPr>
          <p:nvPr>
            <p:ph type="title"/>
          </p:nvPr>
        </p:nvSpPr>
        <p:spPr/>
        <p:txBody>
          <a:bodyPr>
            <a:normAutofit/>
          </a:bodyPr>
          <a:lstStyle/>
          <a:p>
            <a:r>
              <a:rPr lang="en-GB" sz="4000" b="1" dirty="0">
                <a:solidFill>
                  <a:srgbClr val="398A9E"/>
                </a:solidFill>
                <a:latin typeface="Segoe UI Black" panose="020B0A02040204020203" pitchFamily="34" charset="0"/>
                <a:ea typeface="Segoe UI Black" panose="020B0A02040204020203" pitchFamily="34" charset="0"/>
              </a:rPr>
              <a:t>What does Outstanding look like?</a:t>
            </a:r>
          </a:p>
        </p:txBody>
      </p:sp>
      <p:sp>
        <p:nvSpPr>
          <p:cNvPr id="3" name="Content Placeholder 2">
            <a:extLst>
              <a:ext uri="{FF2B5EF4-FFF2-40B4-BE49-F238E27FC236}">
                <a16:creationId xmlns:a16="http://schemas.microsoft.com/office/drawing/2014/main" id="{9FB7ED11-D09D-E375-ABF6-562989008A74}"/>
              </a:ext>
            </a:extLst>
          </p:cNvPr>
          <p:cNvSpPr>
            <a:spLocks noGrp="1"/>
          </p:cNvSpPr>
          <p:nvPr>
            <p:ph idx="1"/>
          </p:nvPr>
        </p:nvSpPr>
        <p:spPr>
          <a:xfrm>
            <a:off x="838200" y="1825625"/>
            <a:ext cx="5087471" cy="4351338"/>
          </a:xfrm>
        </p:spPr>
        <p:txBody>
          <a:bodyPr/>
          <a:lstStyle/>
          <a:p>
            <a:r>
              <a:rPr lang="en-GB" dirty="0"/>
              <a:t>Important to have a reference point</a:t>
            </a:r>
          </a:p>
          <a:p>
            <a:endParaRPr lang="en-GB" dirty="0"/>
          </a:p>
          <a:p>
            <a:r>
              <a:rPr lang="en-GB" dirty="0"/>
              <a:t>The exemplar we are using is based on the Ofsted Education Inspection Handbook (2019)</a:t>
            </a:r>
          </a:p>
        </p:txBody>
      </p:sp>
      <p:pic>
        <p:nvPicPr>
          <p:cNvPr id="5" name="Picture 4" descr="Text, letter">
            <a:extLst>
              <a:ext uri="{FF2B5EF4-FFF2-40B4-BE49-F238E27FC236}">
                <a16:creationId xmlns:a16="http://schemas.microsoft.com/office/drawing/2014/main" id="{2A571873-1961-0ABA-5B3B-C9B453A75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02608">
            <a:off x="6759638" y="1873625"/>
            <a:ext cx="3775069" cy="4820682"/>
          </a:xfrm>
          <a:prstGeom prst="rect">
            <a:avLst/>
          </a:prstGeom>
          <a:ln w="28575">
            <a:solidFill>
              <a:srgbClr val="398A9E"/>
            </a:solidFill>
          </a:ln>
        </p:spPr>
      </p:pic>
      <p:pic>
        <p:nvPicPr>
          <p:cNvPr id="4" name="Picture 3">
            <a:extLst>
              <a:ext uri="{FF2B5EF4-FFF2-40B4-BE49-F238E27FC236}">
                <a16:creationId xmlns:a16="http://schemas.microsoft.com/office/drawing/2014/main" id="{C36BD371-FC7C-8208-84F7-78633E5D7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1223" y="60001"/>
            <a:ext cx="2393377" cy="797792"/>
          </a:xfrm>
          <a:prstGeom prst="rect">
            <a:avLst/>
          </a:prstGeom>
        </p:spPr>
      </p:pic>
    </p:spTree>
    <p:extLst>
      <p:ext uri="{BB962C8B-B14F-4D97-AF65-F5344CB8AC3E}">
        <p14:creationId xmlns:p14="http://schemas.microsoft.com/office/powerpoint/2010/main" val="670557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CE2A-5FCA-8CD6-4ED5-25124B788BE8}"/>
              </a:ext>
            </a:extLst>
          </p:cNvPr>
          <p:cNvSpPr>
            <a:spLocks noGrp="1"/>
          </p:cNvSpPr>
          <p:nvPr>
            <p:ph type="title"/>
          </p:nvPr>
        </p:nvSpPr>
        <p:spPr/>
        <p:txBody>
          <a:bodyPr>
            <a:normAutofit/>
          </a:bodyPr>
          <a:lstStyle/>
          <a:p>
            <a:r>
              <a:rPr lang="en-GB" sz="4000" b="1" dirty="0">
                <a:solidFill>
                  <a:srgbClr val="398A9E"/>
                </a:solidFill>
                <a:latin typeface="Segoe UI Black" panose="020B0A02040204020203" pitchFamily="34" charset="0"/>
                <a:ea typeface="Segoe UI Black" panose="020B0A02040204020203" pitchFamily="34" charset="0"/>
              </a:rPr>
              <a:t>What is the ‘Big Picture?’</a:t>
            </a:r>
          </a:p>
        </p:txBody>
      </p:sp>
      <p:sp>
        <p:nvSpPr>
          <p:cNvPr id="3" name="Content Placeholder 2">
            <a:extLst>
              <a:ext uri="{FF2B5EF4-FFF2-40B4-BE49-F238E27FC236}">
                <a16:creationId xmlns:a16="http://schemas.microsoft.com/office/drawing/2014/main" id="{AC253D75-819F-41E7-DACA-60A0C1D4273E}"/>
              </a:ext>
            </a:extLst>
          </p:cNvPr>
          <p:cNvSpPr>
            <a:spLocks noGrp="1"/>
          </p:cNvSpPr>
          <p:nvPr>
            <p:ph idx="1"/>
          </p:nvPr>
        </p:nvSpPr>
        <p:spPr/>
        <p:txBody>
          <a:bodyPr/>
          <a:lstStyle/>
          <a:p>
            <a:r>
              <a:rPr lang="en-GB" dirty="0">
                <a:latin typeface="Segoe UI" panose="020B0502040204020203" pitchFamily="34" charset="0"/>
                <a:cs typeface="Segoe UI" panose="020B0502040204020203" pitchFamily="34" charset="0"/>
              </a:rPr>
              <a:t>In order to create a Vision for PE at your school you need to know the end picture</a:t>
            </a:r>
          </a:p>
          <a:p>
            <a:r>
              <a:rPr lang="en-GB" dirty="0">
                <a:latin typeface="Segoe UI" panose="020B0502040204020203" pitchFamily="34" charset="0"/>
                <a:cs typeface="Segoe UI" panose="020B0502040204020203" pitchFamily="34" charset="0"/>
              </a:rPr>
              <a:t>Like a jigsaw puzzle – start with the picture and assemble the bits to produce it</a:t>
            </a:r>
          </a:p>
          <a:p>
            <a:r>
              <a:rPr lang="en-GB" dirty="0">
                <a:latin typeface="Segoe UI" panose="020B0502040204020203" pitchFamily="34" charset="0"/>
                <a:cs typeface="Segoe UI" panose="020B0502040204020203" pitchFamily="34" charset="0"/>
              </a:rPr>
              <a:t>This is also like ‘Teaching Backwards’ – starting with the end point and working backwards</a:t>
            </a:r>
          </a:p>
          <a:p>
            <a:r>
              <a:rPr lang="en-GB" b="1" dirty="0">
                <a:latin typeface="Segoe UI" panose="020B0502040204020203" pitchFamily="34" charset="0"/>
                <a:cs typeface="Segoe UI" panose="020B0502040204020203" pitchFamily="34" charset="0"/>
              </a:rPr>
              <a:t>What will they look like at Year 6?</a:t>
            </a:r>
          </a:p>
          <a:p>
            <a:r>
              <a:rPr lang="en-GB" b="1" dirty="0">
                <a:latin typeface="Segoe UI" panose="020B0502040204020203" pitchFamily="34" charset="0"/>
                <a:cs typeface="Segoe UI" panose="020B0502040204020203" pitchFamily="34" charset="0"/>
              </a:rPr>
              <a:t>What will they have experienced?</a:t>
            </a:r>
          </a:p>
          <a:p>
            <a:r>
              <a:rPr lang="en-GB" b="1" dirty="0">
                <a:latin typeface="Segoe UI" panose="020B0502040204020203" pitchFamily="34" charset="0"/>
                <a:cs typeface="Segoe UI" panose="020B0502040204020203" pitchFamily="34" charset="0"/>
              </a:rPr>
              <a:t>What will they be able to do, know etc.?</a:t>
            </a:r>
          </a:p>
        </p:txBody>
      </p:sp>
      <p:sp>
        <p:nvSpPr>
          <p:cNvPr id="4" name="TextBox 3">
            <a:extLst>
              <a:ext uri="{FF2B5EF4-FFF2-40B4-BE49-F238E27FC236}">
                <a16:creationId xmlns:a16="http://schemas.microsoft.com/office/drawing/2014/main" id="{CC934416-F881-6E6C-15E4-5F198D629D77}"/>
              </a:ext>
            </a:extLst>
          </p:cNvPr>
          <p:cNvSpPr txBox="1"/>
          <p:nvPr/>
        </p:nvSpPr>
        <p:spPr>
          <a:xfrm>
            <a:off x="8552329" y="4410635"/>
            <a:ext cx="2554942" cy="1477328"/>
          </a:xfrm>
          <a:prstGeom prst="rect">
            <a:avLst/>
          </a:prstGeom>
          <a:noFill/>
          <a:ln w="19050">
            <a:solidFill>
              <a:srgbClr val="398A9E"/>
            </a:solidFill>
          </a:ln>
        </p:spPr>
        <p:txBody>
          <a:bodyPr wrap="square" rtlCol="0">
            <a:spAutoFit/>
          </a:bodyPr>
          <a:lstStyle/>
          <a:p>
            <a:r>
              <a:rPr lang="en-GB" dirty="0"/>
              <a:t>Can it be articulated?</a:t>
            </a:r>
          </a:p>
          <a:p>
            <a:endParaRPr lang="en-GB" dirty="0"/>
          </a:p>
          <a:p>
            <a:r>
              <a:rPr lang="en-GB" dirty="0"/>
              <a:t>Where are you on building the framework? Corners in? Sky done?</a:t>
            </a:r>
          </a:p>
        </p:txBody>
      </p:sp>
      <p:pic>
        <p:nvPicPr>
          <p:cNvPr id="5" name="Picture 4">
            <a:extLst>
              <a:ext uri="{FF2B5EF4-FFF2-40B4-BE49-F238E27FC236}">
                <a16:creationId xmlns:a16="http://schemas.microsoft.com/office/drawing/2014/main" id="{417E185B-212A-985A-05BD-42F671876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07533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88F4-8FEE-571A-62D0-E72AC21C8DB5}"/>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Non-negotiables</a:t>
            </a:r>
          </a:p>
        </p:txBody>
      </p:sp>
      <p:sp>
        <p:nvSpPr>
          <p:cNvPr id="3" name="Content Placeholder 2">
            <a:extLst>
              <a:ext uri="{FF2B5EF4-FFF2-40B4-BE49-F238E27FC236}">
                <a16:creationId xmlns:a16="http://schemas.microsoft.com/office/drawing/2014/main" id="{7882F696-8D85-9711-1668-B85984D37628}"/>
              </a:ext>
            </a:extLst>
          </p:cNvPr>
          <p:cNvSpPr>
            <a:spLocks noGrp="1"/>
          </p:cNvSpPr>
          <p:nvPr>
            <p:ph idx="1"/>
          </p:nvPr>
        </p:nvSpPr>
        <p:spPr/>
        <p:txBody>
          <a:bodyPr>
            <a:normAutofit lnSpcReduction="10000"/>
          </a:bodyPr>
          <a:lstStyle/>
          <a:p>
            <a:r>
              <a:rPr lang="en-GB" dirty="0">
                <a:latin typeface="Segoe UI" panose="020B0502040204020203" pitchFamily="34" charset="0"/>
                <a:cs typeface="Segoe UI" panose="020B0502040204020203" pitchFamily="34" charset="0"/>
              </a:rPr>
              <a:t>Have you any non-negotiables?</a:t>
            </a:r>
          </a:p>
          <a:p>
            <a:r>
              <a:rPr lang="en-GB" dirty="0">
                <a:latin typeface="Segoe UI" panose="020B0502040204020203" pitchFamily="34" charset="0"/>
                <a:cs typeface="Segoe UI" panose="020B0502040204020203" pitchFamily="34" charset="0"/>
              </a:rPr>
              <a:t>These are pieces of the puzzle which you feel are essential</a:t>
            </a:r>
          </a:p>
          <a:p>
            <a:endParaRPr lang="en-GB" dirty="0">
              <a:latin typeface="Segoe UI" panose="020B0502040204020203" pitchFamily="34" charset="0"/>
              <a:cs typeface="Segoe UI" panose="020B0502040204020203" pitchFamily="34" charset="0"/>
            </a:endParaRPr>
          </a:p>
          <a:p>
            <a:pPr marL="0" indent="0">
              <a:buNone/>
            </a:pPr>
            <a:r>
              <a:rPr lang="en-GB" dirty="0">
                <a:latin typeface="Segoe UI" panose="020B0502040204020203" pitchFamily="34" charset="0"/>
                <a:cs typeface="Segoe UI" panose="020B0502040204020203" pitchFamily="34" charset="0"/>
              </a:rPr>
              <a:t>Could be – </a:t>
            </a:r>
          </a:p>
          <a:p>
            <a:r>
              <a:rPr lang="en-GB" dirty="0">
                <a:latin typeface="Segoe UI" panose="020B0502040204020203" pitchFamily="34" charset="0"/>
                <a:cs typeface="Segoe UI" panose="020B0502040204020203" pitchFamily="34" charset="0"/>
              </a:rPr>
              <a:t>Value of a residential experience</a:t>
            </a:r>
          </a:p>
          <a:p>
            <a:r>
              <a:rPr lang="en-GB" dirty="0">
                <a:latin typeface="Segoe UI" panose="020B0502040204020203" pitchFamily="34" charset="0"/>
                <a:cs typeface="Segoe UI" panose="020B0502040204020203" pitchFamily="34" charset="0"/>
              </a:rPr>
              <a:t>Learn to swim over 25m (location/finance)</a:t>
            </a:r>
          </a:p>
          <a:p>
            <a:r>
              <a:rPr lang="en-GB" dirty="0">
                <a:latin typeface="Segoe UI" panose="020B0502040204020203" pitchFamily="34" charset="0"/>
                <a:cs typeface="Segoe UI" panose="020B0502040204020203" pitchFamily="34" charset="0"/>
              </a:rPr>
              <a:t>Competition – for all (intra / inter)</a:t>
            </a:r>
          </a:p>
          <a:p>
            <a:r>
              <a:rPr lang="en-GB" dirty="0">
                <a:latin typeface="Segoe UI" panose="020B0502040204020203" pitchFamily="34" charset="0"/>
                <a:cs typeface="Segoe UI" panose="020B0502040204020203" pitchFamily="34" charset="0"/>
              </a:rPr>
              <a:t>Leadership - pupil</a:t>
            </a:r>
          </a:p>
          <a:p>
            <a:r>
              <a:rPr lang="en-GB" dirty="0">
                <a:latin typeface="Segoe UI" panose="020B0502040204020203" pitchFamily="34" charset="0"/>
                <a:cs typeface="Segoe UI" panose="020B0502040204020203" pitchFamily="34" charset="0"/>
              </a:rPr>
              <a:t>Fitness and Health (making </a:t>
            </a:r>
            <a:r>
              <a:rPr lang="en-GB">
                <a:latin typeface="Segoe UI" panose="020B0502040204020203" pitchFamily="34" charset="0"/>
                <a:cs typeface="Segoe UI" panose="020B0502040204020203" pitchFamily="34" charset="0"/>
              </a:rPr>
              <a:t>a difference)</a:t>
            </a:r>
            <a:endParaRPr lang="en-GB"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3CF8D6F7-AE8B-5D36-7D6D-01C70A6D8C44}"/>
              </a:ext>
            </a:extLst>
          </p:cNvPr>
          <p:cNvSpPr txBox="1"/>
          <p:nvPr/>
        </p:nvSpPr>
        <p:spPr>
          <a:xfrm>
            <a:off x="8184777" y="3406587"/>
            <a:ext cx="3514165" cy="2031325"/>
          </a:xfrm>
          <a:prstGeom prst="rect">
            <a:avLst/>
          </a:prstGeom>
          <a:noFill/>
          <a:ln w="28575">
            <a:solidFill>
              <a:srgbClr val="C44033"/>
            </a:solidFill>
          </a:ln>
        </p:spPr>
        <p:txBody>
          <a:bodyPr wrap="square" rtlCol="0">
            <a:spAutoFit/>
          </a:bodyPr>
          <a:lstStyle/>
          <a:p>
            <a:pPr algn="ctr"/>
            <a:r>
              <a:rPr lang="en-GB" dirty="0">
                <a:latin typeface="Segoe UI" panose="020B0502040204020203" pitchFamily="34" charset="0"/>
                <a:cs typeface="Segoe UI" panose="020B0502040204020203" pitchFamily="34" charset="0"/>
              </a:rPr>
              <a:t>Think of these a little like the corner pieces of your puzzle</a:t>
            </a:r>
          </a:p>
          <a:p>
            <a:pPr algn="ctr"/>
            <a:endParaRPr lang="en-GB" dirty="0">
              <a:latin typeface="Segoe UI" panose="020B0502040204020203" pitchFamily="34" charset="0"/>
              <a:cs typeface="Segoe UI" panose="020B0502040204020203" pitchFamily="34" charset="0"/>
            </a:endParaRPr>
          </a:p>
          <a:p>
            <a:pPr algn="ctr"/>
            <a:r>
              <a:rPr lang="en-GB" dirty="0">
                <a:latin typeface="Segoe UI" panose="020B0502040204020203" pitchFamily="34" charset="0"/>
                <a:cs typeface="Segoe UI" panose="020B0502040204020203" pitchFamily="34" charset="0"/>
              </a:rPr>
              <a:t>Sometimes these are forced upon you e.g. wider whole school non-negotiables or curriculum design principles</a:t>
            </a:r>
          </a:p>
        </p:txBody>
      </p:sp>
      <p:pic>
        <p:nvPicPr>
          <p:cNvPr id="5" name="Picture 4">
            <a:extLst>
              <a:ext uri="{FF2B5EF4-FFF2-40B4-BE49-F238E27FC236}">
                <a16:creationId xmlns:a16="http://schemas.microsoft.com/office/drawing/2014/main" id="{5A9E6388-0A04-D95F-BD18-981D8F40B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979201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624C-E2F0-0F5A-8414-F599EBCBC39B}"/>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Alignment</a:t>
            </a:r>
          </a:p>
        </p:txBody>
      </p:sp>
      <p:sp>
        <p:nvSpPr>
          <p:cNvPr id="3" name="Content Placeholder 2">
            <a:extLst>
              <a:ext uri="{FF2B5EF4-FFF2-40B4-BE49-F238E27FC236}">
                <a16:creationId xmlns:a16="http://schemas.microsoft.com/office/drawing/2014/main" id="{6FC1046D-35E1-E6FA-55AD-50925DE7DB2B}"/>
              </a:ext>
            </a:extLst>
          </p:cNvPr>
          <p:cNvSpPr>
            <a:spLocks noGrp="1"/>
          </p:cNvSpPr>
          <p:nvPr>
            <p:ph idx="1"/>
          </p:nvPr>
        </p:nvSpPr>
        <p:spPr/>
        <p:txBody>
          <a:bodyPr/>
          <a:lstStyle/>
          <a:p>
            <a:r>
              <a:rPr lang="en-GB" dirty="0">
                <a:latin typeface="Segoe UI" panose="020B0502040204020203" pitchFamily="34" charset="0"/>
                <a:cs typeface="Segoe UI" panose="020B0502040204020203" pitchFamily="34" charset="0"/>
              </a:rPr>
              <a:t>How does PE align with whole school vision and values, ethos, aims etc?</a:t>
            </a:r>
          </a:p>
          <a:p>
            <a:r>
              <a:rPr lang="en-GB" dirty="0">
                <a:latin typeface="Segoe UI" panose="020B0502040204020203" pitchFamily="34" charset="0"/>
                <a:cs typeface="Segoe UI" panose="020B0502040204020203" pitchFamily="34" charset="0"/>
              </a:rPr>
              <a:t>Have you ever really looked?</a:t>
            </a:r>
          </a:p>
          <a:p>
            <a:r>
              <a:rPr lang="en-GB" dirty="0">
                <a:latin typeface="Segoe UI" panose="020B0502040204020203" pitchFamily="34" charset="0"/>
                <a:cs typeface="Segoe UI" panose="020B0502040204020203" pitchFamily="34" charset="0"/>
              </a:rPr>
              <a:t>Can be easier to gain buy-in to PE when others can see ‘hooks’ or when they feel supported through PE</a:t>
            </a:r>
          </a:p>
          <a:p>
            <a:endParaRPr lang="en-GB" dirty="0">
              <a:latin typeface="Segoe UI" panose="020B0502040204020203" pitchFamily="34" charset="0"/>
              <a:cs typeface="Segoe UI" panose="020B0502040204020203" pitchFamily="34" charset="0"/>
            </a:endParaRPr>
          </a:p>
          <a:p>
            <a:pPr marL="0" indent="0">
              <a:buNone/>
            </a:pPr>
            <a:r>
              <a:rPr lang="en-GB" b="1" i="1" dirty="0">
                <a:solidFill>
                  <a:srgbClr val="C44033"/>
                </a:solidFill>
                <a:latin typeface="Segoe UI" panose="020B0502040204020203" pitchFamily="34" charset="0"/>
                <a:cs typeface="Segoe UI" panose="020B0502040204020203" pitchFamily="34" charset="0"/>
              </a:rPr>
              <a:t>Find your schools website and look at the </a:t>
            </a:r>
          </a:p>
          <a:p>
            <a:pPr marL="0" indent="0">
              <a:buNone/>
            </a:pPr>
            <a:r>
              <a:rPr lang="en-GB" b="1" i="1" dirty="0">
                <a:solidFill>
                  <a:srgbClr val="C44033"/>
                </a:solidFill>
                <a:latin typeface="Segoe UI" panose="020B0502040204020203" pitchFamily="34" charset="0"/>
                <a:cs typeface="Segoe UI" panose="020B0502040204020203" pitchFamily="34" charset="0"/>
              </a:rPr>
              <a:t>vision and Values / Aims or ethos and highlight </a:t>
            </a:r>
          </a:p>
          <a:p>
            <a:pPr marL="0" indent="0">
              <a:buNone/>
            </a:pPr>
            <a:r>
              <a:rPr lang="en-GB" b="1" i="1" dirty="0">
                <a:solidFill>
                  <a:srgbClr val="C44033"/>
                </a:solidFill>
                <a:latin typeface="Segoe UI" panose="020B0502040204020203" pitchFamily="34" charset="0"/>
                <a:cs typeface="Segoe UI" panose="020B0502040204020203" pitchFamily="34" charset="0"/>
              </a:rPr>
              <a:t>where PE can/ should make an impact.</a:t>
            </a:r>
          </a:p>
        </p:txBody>
      </p:sp>
      <p:pic>
        <p:nvPicPr>
          <p:cNvPr id="4" name="Picture 3">
            <a:extLst>
              <a:ext uri="{FF2B5EF4-FFF2-40B4-BE49-F238E27FC236}">
                <a16:creationId xmlns:a16="http://schemas.microsoft.com/office/drawing/2014/main" id="{F714FD2E-F99A-8423-ECFE-024C66795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pic>
        <p:nvPicPr>
          <p:cNvPr id="6" name="Graphic 5" descr="Laptop with phone and calculator">
            <a:extLst>
              <a:ext uri="{FF2B5EF4-FFF2-40B4-BE49-F238E27FC236}">
                <a16:creationId xmlns:a16="http://schemas.microsoft.com/office/drawing/2014/main" id="{7E7B84A0-9A0D-8F3E-96C1-CBFB650158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77939" y="3922544"/>
            <a:ext cx="3085356" cy="3085356"/>
          </a:xfrm>
          <a:prstGeom prst="rect">
            <a:avLst/>
          </a:prstGeom>
        </p:spPr>
      </p:pic>
    </p:spTree>
    <p:extLst>
      <p:ext uri="{BB962C8B-B14F-4D97-AF65-F5344CB8AC3E}">
        <p14:creationId xmlns:p14="http://schemas.microsoft.com/office/powerpoint/2010/main" val="308382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E9F9-2833-41BC-95A1-A2A86EAC132E}"/>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Welcome</a:t>
            </a:r>
          </a:p>
        </p:txBody>
      </p:sp>
      <p:sp>
        <p:nvSpPr>
          <p:cNvPr id="3" name="Content Placeholder 2">
            <a:extLst>
              <a:ext uri="{FF2B5EF4-FFF2-40B4-BE49-F238E27FC236}">
                <a16:creationId xmlns:a16="http://schemas.microsoft.com/office/drawing/2014/main" id="{D16F4C3F-7E67-4CC8-B456-88D1990CE20D}"/>
              </a:ext>
            </a:extLst>
          </p:cNvPr>
          <p:cNvSpPr>
            <a:spLocks noGrp="1"/>
          </p:cNvSpPr>
          <p:nvPr>
            <p:ph idx="1"/>
          </p:nvPr>
        </p:nvSpPr>
        <p:spPr/>
        <p:txBody>
          <a:bodyPr/>
          <a:lstStyle/>
          <a:p>
            <a:r>
              <a:rPr lang="en-GB" dirty="0">
                <a:latin typeface="Segoe UI" panose="020B0502040204020203" pitchFamily="34" charset="0"/>
                <a:cs typeface="Segoe UI" panose="020B0502040204020203" pitchFamily="34" charset="0"/>
              </a:rPr>
              <a:t>Introductions and outline for the day</a:t>
            </a:r>
          </a:p>
          <a:p>
            <a:endParaRPr lang="en-GB" dirty="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Activities covered today are also well linked to our National Level 4 Qualification in Leadership &amp; Management in Primary PE</a:t>
            </a:r>
          </a:p>
          <a:p>
            <a:r>
              <a:rPr lang="en-GB" dirty="0">
                <a:latin typeface="Segoe UI" panose="020B0502040204020203" pitchFamily="34" charset="0"/>
                <a:cs typeface="Segoe UI" panose="020B0502040204020203" pitchFamily="34" charset="0"/>
              </a:rPr>
              <a:t>Non-QTS staff cannot undertake </a:t>
            </a:r>
            <a:r>
              <a:rPr lang="en-GB" dirty="0" err="1">
                <a:latin typeface="Segoe UI" panose="020B0502040204020203" pitchFamily="34" charset="0"/>
                <a:cs typeface="Segoe UI" panose="020B0502040204020203" pitchFamily="34" charset="0"/>
              </a:rPr>
              <a:t>afPE’s</a:t>
            </a:r>
            <a:r>
              <a:rPr lang="en-GB" dirty="0">
                <a:latin typeface="Segoe UI" panose="020B0502040204020203" pitchFamily="34" charset="0"/>
                <a:cs typeface="Segoe UI" panose="020B0502040204020203" pitchFamily="34" charset="0"/>
              </a:rPr>
              <a:t> Level 6 Subject Leadership but may have done Level 5 award. This has been mapped to our qualification so accreditation of prior learning (</a:t>
            </a:r>
            <a:r>
              <a:rPr lang="en-GB" dirty="0" err="1">
                <a:latin typeface="Segoe UI" panose="020B0502040204020203" pitchFamily="34" charset="0"/>
                <a:cs typeface="Segoe UI" panose="020B0502040204020203" pitchFamily="34" charset="0"/>
              </a:rPr>
              <a:t>apl</a:t>
            </a:r>
            <a:r>
              <a:rPr lang="en-GB" dirty="0">
                <a:latin typeface="Segoe UI" panose="020B0502040204020203" pitchFamily="34" charset="0"/>
                <a:cs typeface="Segoe UI" panose="020B0502040204020203" pitchFamily="34" charset="0"/>
              </a:rPr>
              <a:t>) can be given. </a:t>
            </a:r>
          </a:p>
        </p:txBody>
      </p:sp>
      <p:pic>
        <p:nvPicPr>
          <p:cNvPr id="4" name="Picture 3">
            <a:extLst>
              <a:ext uri="{FF2B5EF4-FFF2-40B4-BE49-F238E27FC236}">
                <a16:creationId xmlns:a16="http://schemas.microsoft.com/office/drawing/2014/main" id="{3A6C0776-A9DA-4A74-8D2A-563B0AEA6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161950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6A2D0-135E-6ECC-FA24-AEC7E45E01AA}"/>
              </a:ext>
            </a:extLst>
          </p:cNvPr>
          <p:cNvSpPr>
            <a:spLocks noGrp="1"/>
          </p:cNvSpPr>
          <p:nvPr>
            <p:ph type="title"/>
          </p:nvPr>
        </p:nvSpPr>
        <p:spPr/>
        <p:txBody>
          <a:bodyPr>
            <a:normAutofit/>
          </a:bodyPr>
          <a:lstStyle/>
          <a:p>
            <a:r>
              <a:rPr lang="en-GB" sz="4000" b="1" dirty="0">
                <a:solidFill>
                  <a:srgbClr val="398A9E"/>
                </a:solidFill>
                <a:latin typeface="Segoe UI Black" panose="020B0A02040204020203" pitchFamily="34" charset="0"/>
                <a:ea typeface="Segoe UI Black" panose="020B0A02040204020203" pitchFamily="34" charset="0"/>
              </a:rPr>
              <a:t>Your School</a:t>
            </a:r>
          </a:p>
        </p:txBody>
      </p:sp>
      <p:sp>
        <p:nvSpPr>
          <p:cNvPr id="3" name="Content Placeholder 2">
            <a:extLst>
              <a:ext uri="{FF2B5EF4-FFF2-40B4-BE49-F238E27FC236}">
                <a16:creationId xmlns:a16="http://schemas.microsoft.com/office/drawing/2014/main" id="{D7A8F1C6-403E-3841-261B-A908174DD622}"/>
              </a:ext>
            </a:extLst>
          </p:cNvPr>
          <p:cNvSpPr>
            <a:spLocks noGrp="1"/>
          </p:cNvSpPr>
          <p:nvPr>
            <p:ph idx="1"/>
          </p:nvPr>
        </p:nvSpPr>
        <p:spPr/>
        <p:txBody>
          <a:bodyPr>
            <a:normAutofit fontScale="92500"/>
          </a:bodyPr>
          <a:lstStyle/>
          <a:p>
            <a:r>
              <a:rPr lang="en-GB" dirty="0">
                <a:latin typeface="Segoe UI" panose="020B0502040204020203" pitchFamily="34" charset="0"/>
                <a:cs typeface="Segoe UI" panose="020B0502040204020203" pitchFamily="34" charset="0"/>
              </a:rPr>
              <a:t>Jot down your school’s facilities (on-site)</a:t>
            </a:r>
          </a:p>
          <a:p>
            <a:r>
              <a:rPr lang="en-GB" dirty="0">
                <a:latin typeface="Segoe UI" panose="020B0502040204020203" pitchFamily="34" charset="0"/>
                <a:cs typeface="Segoe UI" panose="020B0502040204020203" pitchFamily="34" charset="0"/>
              </a:rPr>
              <a:t>Jot down a few words which reflect your parents / community in terms of socio-economics, engagement, jobs, support, education</a:t>
            </a:r>
          </a:p>
          <a:p>
            <a:r>
              <a:rPr lang="en-GB" dirty="0">
                <a:latin typeface="Segoe UI" panose="020B0502040204020203" pitchFamily="34" charset="0"/>
                <a:cs typeface="Segoe UI" panose="020B0502040204020203" pitchFamily="34" charset="0"/>
              </a:rPr>
              <a:t>In a separate column jot down access you have to other facilities in your community</a:t>
            </a:r>
          </a:p>
          <a:p>
            <a:r>
              <a:rPr lang="en-GB" dirty="0">
                <a:latin typeface="Segoe UI" panose="020B0502040204020203" pitchFamily="34" charset="0"/>
                <a:cs typeface="Segoe UI" panose="020B0502040204020203" pitchFamily="34" charset="0"/>
              </a:rPr>
              <a:t>What ‘clubs’ / wider opportunities do pupils have locally?</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Now rationalise and consider and reflect upon who gets the best deal in PE at your school based on your knowledge of pupils, parents, community etc. – who the least. Consider Equality and Equity</a:t>
            </a:r>
          </a:p>
        </p:txBody>
      </p:sp>
      <p:pic>
        <p:nvPicPr>
          <p:cNvPr id="4" name="Picture 3">
            <a:extLst>
              <a:ext uri="{FF2B5EF4-FFF2-40B4-BE49-F238E27FC236}">
                <a16:creationId xmlns:a16="http://schemas.microsoft.com/office/drawing/2014/main" id="{172D2C11-16DC-210A-36F4-0439F54BA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899472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6B2E-3E85-6CA6-290C-21ED1ED1DF85}"/>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TIB’s</a:t>
            </a:r>
          </a:p>
        </p:txBody>
      </p:sp>
      <p:sp>
        <p:nvSpPr>
          <p:cNvPr id="3" name="Content Placeholder 2">
            <a:extLst>
              <a:ext uri="{FF2B5EF4-FFF2-40B4-BE49-F238E27FC236}">
                <a16:creationId xmlns:a16="http://schemas.microsoft.com/office/drawing/2014/main" id="{E247E937-1238-EA46-43CF-6E6BB693C894}"/>
              </a:ext>
            </a:extLst>
          </p:cNvPr>
          <p:cNvSpPr>
            <a:spLocks noGrp="1"/>
          </p:cNvSpPr>
          <p:nvPr>
            <p:ph idx="1"/>
          </p:nvPr>
        </p:nvSpPr>
        <p:spPr/>
        <p:txBody>
          <a:bodyPr>
            <a:normAutofit lnSpcReduction="10000"/>
          </a:bodyPr>
          <a:lstStyle/>
          <a:p>
            <a:r>
              <a:rPr lang="en-GB" dirty="0">
                <a:latin typeface="Segoe UI" panose="020B0502040204020203" pitchFamily="34" charset="0"/>
                <a:cs typeface="Segoe UI" panose="020B0502040204020203" pitchFamily="34" charset="0"/>
              </a:rPr>
              <a:t>Everything so far is about getting you to consider the framework of what you need</a:t>
            </a:r>
          </a:p>
          <a:p>
            <a:pPr lvl="2"/>
            <a:r>
              <a:rPr lang="en-GB" sz="2800" i="1" dirty="0">
                <a:latin typeface="Segoe UI" panose="020B0502040204020203" pitchFamily="34" charset="0"/>
                <a:cs typeface="Segoe UI" panose="020B0502040204020203" pitchFamily="34" charset="0"/>
              </a:rPr>
              <a:t>What is your context</a:t>
            </a:r>
          </a:p>
          <a:p>
            <a:pPr lvl="2"/>
            <a:r>
              <a:rPr lang="en-GB" sz="2800" i="1" dirty="0">
                <a:latin typeface="Segoe UI" panose="020B0502040204020203" pitchFamily="34" charset="0"/>
                <a:cs typeface="Segoe UI" panose="020B0502040204020203" pitchFamily="34" charset="0"/>
              </a:rPr>
              <a:t>What your pupils need to be competent</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This will allow you to have a strong rationale for the choice of content</a:t>
            </a:r>
          </a:p>
          <a:p>
            <a:r>
              <a:rPr lang="en-GB" dirty="0">
                <a:latin typeface="Segoe UI" panose="020B0502040204020203" pitchFamily="34" charset="0"/>
                <a:cs typeface="Segoe UI" panose="020B0502040204020203" pitchFamily="34" charset="0"/>
              </a:rPr>
              <a:t>What sports and physical activities do you choose to help ensure all pupils are developing competence - so that they </a:t>
            </a:r>
            <a:r>
              <a:rPr lang="en-GB" i="1" dirty="0">
                <a:latin typeface="Segoe UI" panose="020B0502040204020203" pitchFamily="34" charset="0"/>
                <a:cs typeface="Segoe UI" panose="020B0502040204020203" pitchFamily="34" charset="0"/>
              </a:rPr>
              <a:t>know more </a:t>
            </a:r>
            <a:r>
              <a:rPr lang="en-GB" dirty="0">
                <a:latin typeface="Segoe UI" panose="020B0502040204020203" pitchFamily="34" charset="0"/>
                <a:cs typeface="Segoe UI" panose="020B0502040204020203" pitchFamily="34" charset="0"/>
              </a:rPr>
              <a:t>and </a:t>
            </a:r>
            <a:r>
              <a:rPr lang="en-GB" i="1" dirty="0">
                <a:latin typeface="Segoe UI" panose="020B0502040204020203" pitchFamily="34" charset="0"/>
                <a:cs typeface="Segoe UI" panose="020B0502040204020203" pitchFamily="34" charset="0"/>
              </a:rPr>
              <a:t>do more</a:t>
            </a:r>
          </a:p>
          <a:p>
            <a:endParaRPr lang="en-GB" dirty="0"/>
          </a:p>
        </p:txBody>
      </p:sp>
      <p:pic>
        <p:nvPicPr>
          <p:cNvPr id="4" name="Picture 3">
            <a:extLst>
              <a:ext uri="{FF2B5EF4-FFF2-40B4-BE49-F238E27FC236}">
                <a16:creationId xmlns:a16="http://schemas.microsoft.com/office/drawing/2014/main" id="{C38A4455-B7E8-F6AF-ACF0-91B15B906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646127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CCFC-F572-67A8-DB96-127347D3AE9B}"/>
              </a:ext>
            </a:extLst>
          </p:cNvPr>
          <p:cNvSpPr>
            <a:spLocks noGrp="1"/>
          </p:cNvSpPr>
          <p:nvPr>
            <p:ph type="title"/>
          </p:nvPr>
        </p:nvSpPr>
        <p:spPr/>
        <p:txBody>
          <a:bodyPr/>
          <a:lstStyle/>
          <a:p>
            <a:endParaRPr lang="en-GB"/>
          </a:p>
        </p:txBody>
      </p:sp>
      <p:pic>
        <p:nvPicPr>
          <p:cNvPr id="5" name="Content Placeholder 4" descr="Diagram, timeline&#10;&#10;Description automatically generated">
            <a:extLst>
              <a:ext uri="{FF2B5EF4-FFF2-40B4-BE49-F238E27FC236}">
                <a16:creationId xmlns:a16="http://schemas.microsoft.com/office/drawing/2014/main" id="{266CD9CF-F39E-68C9-6E63-B7FDA73CC7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11" y="158189"/>
            <a:ext cx="11824035" cy="6633761"/>
          </a:xfrm>
        </p:spPr>
      </p:pic>
    </p:spTree>
    <p:extLst>
      <p:ext uri="{BB962C8B-B14F-4D97-AF65-F5344CB8AC3E}">
        <p14:creationId xmlns:p14="http://schemas.microsoft.com/office/powerpoint/2010/main" val="268164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F1537-CECC-8AEC-A085-8E275A6834AA}"/>
              </a:ext>
            </a:extLst>
          </p:cNvPr>
          <p:cNvSpPr>
            <a:spLocks noGrp="1"/>
          </p:cNvSpPr>
          <p:nvPr>
            <p:ph type="title"/>
          </p:nvPr>
        </p:nvSpPr>
        <p:spPr/>
        <p:txBody>
          <a:bodyPr/>
          <a:lstStyle/>
          <a:p>
            <a:endParaRPr lang="en-GB"/>
          </a:p>
        </p:txBody>
      </p:sp>
      <p:pic>
        <p:nvPicPr>
          <p:cNvPr id="5" name="Content Placeholder 4" descr="A picture containing polygon">
            <a:extLst>
              <a:ext uri="{FF2B5EF4-FFF2-40B4-BE49-F238E27FC236}">
                <a16:creationId xmlns:a16="http://schemas.microsoft.com/office/drawing/2014/main" id="{24FA280E-87EF-46A8-759F-F14EA85F40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701189"/>
          </a:xfrm>
        </p:spPr>
      </p:pic>
    </p:spTree>
    <p:extLst>
      <p:ext uri="{BB962C8B-B14F-4D97-AF65-F5344CB8AC3E}">
        <p14:creationId xmlns:p14="http://schemas.microsoft.com/office/powerpoint/2010/main" val="136117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6B49-D4C7-4DD0-7283-680802933593}"/>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Ofsted</a:t>
            </a:r>
          </a:p>
        </p:txBody>
      </p:sp>
      <p:sp>
        <p:nvSpPr>
          <p:cNvPr id="3" name="Content Placeholder 2">
            <a:extLst>
              <a:ext uri="{FF2B5EF4-FFF2-40B4-BE49-F238E27FC236}">
                <a16:creationId xmlns:a16="http://schemas.microsoft.com/office/drawing/2014/main" id="{8AC2AC65-F5FC-5336-67E6-41DCA1FA2E06}"/>
              </a:ext>
            </a:extLst>
          </p:cNvPr>
          <p:cNvSpPr>
            <a:spLocks noGrp="1"/>
          </p:cNvSpPr>
          <p:nvPr>
            <p:ph idx="1"/>
          </p:nvPr>
        </p:nvSpPr>
        <p:spPr>
          <a:xfrm>
            <a:off x="838200" y="1368425"/>
            <a:ext cx="10515600" cy="5124450"/>
          </a:xfrm>
        </p:spPr>
        <p:txBody>
          <a:bodyPr>
            <a:normAutofit fontScale="62500" lnSpcReduction="20000"/>
          </a:bodyPr>
          <a:lstStyle/>
          <a:p>
            <a:pPr marL="0" indent="0">
              <a:buNone/>
            </a:pPr>
            <a:r>
              <a:rPr lang="en-GB" sz="4500" dirty="0">
                <a:latin typeface="Segoe UI" panose="020B0502040204020203" pitchFamily="34" charset="0"/>
                <a:cs typeface="Segoe UI" panose="020B0502040204020203" pitchFamily="34" charset="0"/>
              </a:rPr>
              <a:t>‘Schools have the flexibility to choose their curriculum approaches as long as there has been sufficient time in considering</a:t>
            </a:r>
          </a:p>
          <a:p>
            <a:r>
              <a:rPr lang="en-GB" sz="4500" dirty="0">
                <a:latin typeface="Segoe UI" panose="020B0502040204020203" pitchFamily="34" charset="0"/>
                <a:cs typeface="Segoe UI" panose="020B0502040204020203" pitchFamily="34" charset="0"/>
              </a:rPr>
              <a:t>Content</a:t>
            </a:r>
          </a:p>
          <a:p>
            <a:r>
              <a:rPr lang="en-GB" sz="4500" dirty="0">
                <a:latin typeface="Segoe UI" panose="020B0502040204020203" pitchFamily="34" charset="0"/>
                <a:cs typeface="Segoe UI" panose="020B0502040204020203" pitchFamily="34" charset="0"/>
              </a:rPr>
              <a:t>Structure</a:t>
            </a:r>
          </a:p>
          <a:p>
            <a:r>
              <a:rPr lang="en-GB" sz="4500" dirty="0">
                <a:latin typeface="Segoe UI" panose="020B0502040204020203" pitchFamily="34" charset="0"/>
                <a:cs typeface="Segoe UI" panose="020B0502040204020203" pitchFamily="34" charset="0"/>
              </a:rPr>
              <a:t>Sequence</a:t>
            </a:r>
          </a:p>
          <a:p>
            <a:r>
              <a:rPr lang="en-GB" sz="4500" dirty="0">
                <a:latin typeface="Segoe UI" panose="020B0502040204020203" pitchFamily="34" charset="0"/>
                <a:cs typeface="Segoe UI" panose="020B0502040204020203" pitchFamily="34" charset="0"/>
              </a:rPr>
              <a:t>Implementation’</a:t>
            </a:r>
          </a:p>
          <a:p>
            <a:endParaRPr lang="en-GB" sz="1800" dirty="0">
              <a:latin typeface="Segoe UI" panose="020B0502040204020203" pitchFamily="34" charset="0"/>
              <a:cs typeface="Segoe UI" panose="020B0502040204020203" pitchFamily="34" charset="0"/>
            </a:endParaRPr>
          </a:p>
          <a:p>
            <a:r>
              <a:rPr lang="en-GB" sz="4500" dirty="0">
                <a:latin typeface="Segoe UI" panose="020B0502040204020203" pitchFamily="34" charset="0"/>
                <a:cs typeface="Segoe UI" panose="020B0502040204020203" pitchFamily="34" charset="0"/>
              </a:rPr>
              <a:t>You need to be able to rationalise why your curriculum offer looks the way it does – </a:t>
            </a:r>
            <a:r>
              <a:rPr lang="en-GB" sz="4500" i="1" dirty="0">
                <a:latin typeface="Segoe UI" panose="020B0502040204020203" pitchFamily="34" charset="0"/>
                <a:cs typeface="Segoe UI" panose="020B0502040204020203" pitchFamily="34" charset="0"/>
              </a:rPr>
              <a:t>why did you choose the content, why is it structured the way it is, why is it sequenced like this and how will you implement it</a:t>
            </a:r>
          </a:p>
          <a:p>
            <a:endParaRPr lang="en-GB" sz="1900" i="1" dirty="0">
              <a:latin typeface="Segoe UI" panose="020B0502040204020203" pitchFamily="34" charset="0"/>
              <a:cs typeface="Segoe UI" panose="020B0502040204020203" pitchFamily="34" charset="0"/>
            </a:endParaRPr>
          </a:p>
          <a:p>
            <a:r>
              <a:rPr lang="en-GB" sz="4500" i="1" dirty="0">
                <a:latin typeface="Segoe UI" panose="020B0502040204020203" pitchFamily="34" charset="0"/>
                <a:cs typeface="Segoe UI" panose="020B0502040204020203" pitchFamily="34" charset="0"/>
              </a:rPr>
              <a:t>Is it ‘ambitious enough?’ – let’s start here. Have you </a:t>
            </a:r>
            <a:r>
              <a:rPr lang="en-GB" sz="4500" i="1">
                <a:latin typeface="Segoe UI" panose="020B0502040204020203" pitchFamily="34" charset="0"/>
                <a:cs typeface="Segoe UI" panose="020B0502040204020203" pitchFamily="34" charset="0"/>
              </a:rPr>
              <a:t>heard this?</a:t>
            </a:r>
            <a:endParaRPr lang="en-GB" sz="4500" i="1" dirty="0">
              <a:latin typeface="Segoe UI" panose="020B0502040204020203" pitchFamily="34" charset="0"/>
              <a:cs typeface="Segoe UI" panose="020B0502040204020203" pitchFamily="34" charset="0"/>
            </a:endParaRPr>
          </a:p>
          <a:p>
            <a:endParaRPr lang="en-GB" dirty="0"/>
          </a:p>
        </p:txBody>
      </p:sp>
      <p:pic>
        <p:nvPicPr>
          <p:cNvPr id="4" name="Picture 3">
            <a:extLst>
              <a:ext uri="{FF2B5EF4-FFF2-40B4-BE49-F238E27FC236}">
                <a16:creationId xmlns:a16="http://schemas.microsoft.com/office/drawing/2014/main" id="{C0DBF067-EE25-28CC-66D4-E28E2AC7F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3352551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436B-E4FB-7B06-8A62-5B491212F235}"/>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Healthy Participation</a:t>
            </a:r>
          </a:p>
        </p:txBody>
      </p:sp>
      <p:sp>
        <p:nvSpPr>
          <p:cNvPr id="3" name="Content Placeholder 2">
            <a:extLst>
              <a:ext uri="{FF2B5EF4-FFF2-40B4-BE49-F238E27FC236}">
                <a16:creationId xmlns:a16="http://schemas.microsoft.com/office/drawing/2014/main" id="{32E35928-3172-87F9-C29C-EF63394403E3}"/>
              </a:ext>
            </a:extLst>
          </p:cNvPr>
          <p:cNvSpPr>
            <a:spLocks noGrp="1"/>
          </p:cNvSpPr>
          <p:nvPr>
            <p:ph idx="1"/>
          </p:nvPr>
        </p:nvSpPr>
        <p:spPr/>
        <p:txBody>
          <a:bodyPr>
            <a:normAutofit fontScale="92500" lnSpcReduction="10000"/>
          </a:bodyPr>
          <a:lstStyle/>
          <a:p>
            <a:pPr marL="0" indent="0">
              <a:buNone/>
            </a:pPr>
            <a:r>
              <a:rPr lang="en-GB" dirty="0">
                <a:latin typeface="Segoe UI" panose="020B0502040204020203" pitchFamily="34" charset="0"/>
                <a:cs typeface="Segoe UI" panose="020B0502040204020203" pitchFamily="34" charset="0"/>
              </a:rPr>
              <a:t>Have a conversation with colleagues on your table</a:t>
            </a:r>
          </a:p>
          <a:p>
            <a:endParaRPr lang="en-GB" dirty="0">
              <a:latin typeface="Segoe UI" panose="020B0502040204020203" pitchFamily="34" charset="0"/>
              <a:cs typeface="Segoe UI" panose="020B0502040204020203" pitchFamily="34" charset="0"/>
            </a:endParaRPr>
          </a:p>
          <a:p>
            <a:r>
              <a:rPr lang="en-GB" sz="3200" i="1" dirty="0">
                <a:solidFill>
                  <a:srgbClr val="C44033"/>
                </a:solidFill>
                <a:latin typeface="Segoe UI" panose="020B0502040204020203" pitchFamily="34" charset="0"/>
                <a:cs typeface="Segoe UI" panose="020B0502040204020203" pitchFamily="34" charset="0"/>
              </a:rPr>
              <a:t>What </a:t>
            </a:r>
            <a:r>
              <a:rPr lang="en-GB" sz="3200" b="1" i="1" dirty="0">
                <a:solidFill>
                  <a:srgbClr val="C44033"/>
                </a:solidFill>
                <a:latin typeface="Segoe UI" panose="020B0502040204020203" pitchFamily="34" charset="0"/>
                <a:cs typeface="Segoe UI" panose="020B0502040204020203" pitchFamily="34" charset="0"/>
              </a:rPr>
              <a:t>knowledge</a:t>
            </a:r>
            <a:r>
              <a:rPr lang="en-GB" sz="3200" i="1" dirty="0">
                <a:solidFill>
                  <a:srgbClr val="C44033"/>
                </a:solidFill>
                <a:latin typeface="Segoe UI" panose="020B0502040204020203" pitchFamily="34" charset="0"/>
                <a:cs typeface="Segoe UI" panose="020B0502040204020203" pitchFamily="34" charset="0"/>
              </a:rPr>
              <a:t> do pupils need to make informed purposeful decisions about their own involvement in healthy and active participation throughout their lives?</a:t>
            </a:r>
          </a:p>
          <a:p>
            <a:endParaRPr lang="en-GB" sz="3200" i="1" dirty="0">
              <a:solidFill>
                <a:srgbClr val="C44033"/>
              </a:solidFill>
              <a:latin typeface="Segoe UI" panose="020B0502040204020203" pitchFamily="34" charset="0"/>
              <a:cs typeface="Segoe UI" panose="020B0502040204020203" pitchFamily="34" charset="0"/>
            </a:endParaRPr>
          </a:p>
          <a:p>
            <a:endParaRPr lang="en-GB" sz="3200" i="1" dirty="0">
              <a:solidFill>
                <a:srgbClr val="C44033"/>
              </a:solidFill>
              <a:latin typeface="Segoe UI" panose="020B0502040204020203" pitchFamily="34" charset="0"/>
              <a:cs typeface="Segoe UI" panose="020B0502040204020203" pitchFamily="34" charset="0"/>
            </a:endParaRPr>
          </a:p>
          <a:p>
            <a:r>
              <a:rPr lang="en-GB" sz="2400" i="1" dirty="0">
                <a:latin typeface="Segoe UI" panose="020B0502040204020203" pitchFamily="34" charset="0"/>
                <a:cs typeface="Segoe UI" panose="020B0502040204020203" pitchFamily="34" charset="0"/>
              </a:rPr>
              <a:t>Planning &amp; sequencing the knowledge of Healthy Participation</a:t>
            </a:r>
          </a:p>
          <a:p>
            <a:r>
              <a:rPr lang="en-GB" sz="2400" i="1" dirty="0">
                <a:latin typeface="Segoe UI" panose="020B0502040204020203" pitchFamily="34" charset="0"/>
                <a:cs typeface="Segoe UI" panose="020B0502040204020203" pitchFamily="34" charset="0"/>
              </a:rPr>
              <a:t>Allowing for a ‘richer understanding of issues and participation around sport and physical activity’ - Ofsted</a:t>
            </a:r>
          </a:p>
        </p:txBody>
      </p:sp>
      <p:pic>
        <p:nvPicPr>
          <p:cNvPr id="4" name="Picture 3">
            <a:extLst>
              <a:ext uri="{FF2B5EF4-FFF2-40B4-BE49-F238E27FC236}">
                <a16:creationId xmlns:a16="http://schemas.microsoft.com/office/drawing/2014/main" id="{92D17C78-AAD1-C95F-6F19-6A552CA97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613764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5673B-DDEC-8B75-4278-88BC3BAC44AC}"/>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TOP TIP!</a:t>
            </a:r>
          </a:p>
        </p:txBody>
      </p:sp>
      <p:sp>
        <p:nvSpPr>
          <p:cNvPr id="3" name="Content Placeholder 2">
            <a:extLst>
              <a:ext uri="{FF2B5EF4-FFF2-40B4-BE49-F238E27FC236}">
                <a16:creationId xmlns:a16="http://schemas.microsoft.com/office/drawing/2014/main" id="{D5B1DC51-78D0-18B2-8904-F2D0C13DDD9F}"/>
              </a:ext>
            </a:extLst>
          </p:cNvPr>
          <p:cNvSpPr>
            <a:spLocks noGrp="1"/>
          </p:cNvSpPr>
          <p:nvPr>
            <p:ph idx="1"/>
          </p:nvPr>
        </p:nvSpPr>
        <p:spPr/>
        <p:txBody>
          <a:bodyPr/>
          <a:lstStyle/>
          <a:p>
            <a:r>
              <a:rPr lang="en-GB" dirty="0">
                <a:latin typeface="Segoe UI" panose="020B0502040204020203" pitchFamily="34" charset="0"/>
                <a:cs typeface="Segoe UI" panose="020B0502040204020203" pitchFamily="34" charset="0"/>
              </a:rPr>
              <a:t>By considering content for what you might introduce to pupils in terms of vocabulary, science, PE you might look at:</a:t>
            </a:r>
          </a:p>
          <a:p>
            <a:r>
              <a:rPr lang="en-GB" dirty="0">
                <a:latin typeface="Segoe UI" panose="020B0502040204020203" pitchFamily="34" charset="0"/>
                <a:cs typeface="Segoe UI" panose="020B0502040204020203" pitchFamily="34" charset="0"/>
              </a:rPr>
              <a:t>Muscles or skeletal system</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Let’s just have a quick aside and play the ‘Sticker Game’</a:t>
            </a:r>
          </a:p>
          <a:p>
            <a:endParaRPr lang="en-GB" dirty="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i="1" dirty="0">
                <a:solidFill>
                  <a:srgbClr val="398A9E"/>
                </a:solidFill>
                <a:latin typeface="Segoe UI" panose="020B0502040204020203" pitchFamily="34" charset="0"/>
                <a:cs typeface="Segoe UI" panose="020B0502040204020203" pitchFamily="34" charset="0"/>
              </a:rPr>
              <a:t>This is not a separate curriculum but rather discrete embedded learning which supports wider learning.</a:t>
            </a:r>
          </a:p>
        </p:txBody>
      </p:sp>
      <p:pic>
        <p:nvPicPr>
          <p:cNvPr id="4" name="Picture 3">
            <a:extLst>
              <a:ext uri="{FF2B5EF4-FFF2-40B4-BE49-F238E27FC236}">
                <a16:creationId xmlns:a16="http://schemas.microsoft.com/office/drawing/2014/main" id="{3A12328A-F791-95CD-E142-153CC1BD2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367282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29F7-DACC-493C-88B4-218FA278C276}"/>
              </a:ext>
            </a:extLst>
          </p:cNvPr>
          <p:cNvSpPr>
            <a:spLocks noGrp="1"/>
          </p:cNvSpPr>
          <p:nvPr>
            <p:ph type="title"/>
          </p:nvPr>
        </p:nvSpPr>
        <p:spPr/>
        <p:txBody>
          <a:bodyPr>
            <a:normAutofit/>
          </a:bodyPr>
          <a:lstStyle/>
          <a:p>
            <a:r>
              <a:rPr lang="en-GB" sz="2400" dirty="0">
                <a:solidFill>
                  <a:srgbClr val="C44033"/>
                </a:solidFill>
                <a:latin typeface="Segoe UI" panose="020B0502040204020203" pitchFamily="34" charset="0"/>
                <a:ea typeface="Segoe UI Black" panose="020B0A02040204020203" pitchFamily="34" charset="0"/>
                <a:cs typeface="Segoe UI" panose="020B0502040204020203" pitchFamily="34" charset="0"/>
              </a:rPr>
              <a:t>Section 2</a:t>
            </a:r>
            <a:br>
              <a:rPr lang="en-GB" sz="4000" dirty="0">
                <a:solidFill>
                  <a:srgbClr val="398A9E"/>
                </a:solidFill>
                <a:latin typeface="Segoe UI Black" panose="020B0A02040204020203" pitchFamily="34" charset="0"/>
                <a:ea typeface="Segoe UI Black" panose="020B0A02040204020203" pitchFamily="34" charset="0"/>
              </a:rPr>
            </a:br>
            <a:r>
              <a:rPr lang="en-GB" sz="4000" dirty="0">
                <a:solidFill>
                  <a:srgbClr val="398A9E"/>
                </a:solidFill>
                <a:latin typeface="Segoe UI Black" panose="020B0A02040204020203" pitchFamily="34" charset="0"/>
                <a:ea typeface="Segoe UI Black" panose="020B0A02040204020203" pitchFamily="34" charset="0"/>
              </a:rPr>
              <a:t>National Curriculum PE</a:t>
            </a:r>
          </a:p>
        </p:txBody>
      </p:sp>
      <p:sp>
        <p:nvSpPr>
          <p:cNvPr id="3" name="Content Placeholder 2">
            <a:extLst>
              <a:ext uri="{FF2B5EF4-FFF2-40B4-BE49-F238E27FC236}">
                <a16:creationId xmlns:a16="http://schemas.microsoft.com/office/drawing/2014/main" id="{812C0338-855B-F643-9D2C-ECC50C5A7C01}"/>
              </a:ext>
            </a:extLst>
          </p:cNvPr>
          <p:cNvSpPr>
            <a:spLocks noGrp="1"/>
          </p:cNvSpPr>
          <p:nvPr>
            <p:ph idx="1"/>
          </p:nvPr>
        </p:nvSpPr>
        <p:spPr/>
        <p:txBody>
          <a:bodyPr>
            <a:normAutofit lnSpcReduction="10000"/>
          </a:bodyPr>
          <a:lstStyle/>
          <a:p>
            <a:r>
              <a:rPr lang="en-GB" dirty="0"/>
              <a:t>Using your reference sheet</a:t>
            </a:r>
          </a:p>
          <a:p>
            <a:r>
              <a:rPr lang="en-GB" b="1" dirty="0">
                <a:solidFill>
                  <a:srgbClr val="398A9E"/>
                </a:solidFill>
                <a:effectLst/>
                <a:latin typeface="Segoe UI" panose="020B0502040204020203" pitchFamily="34" charset="0"/>
                <a:ea typeface="Calibri" panose="020F0502020204030204" pitchFamily="34" charset="0"/>
                <a:cs typeface="Segoe UI" panose="020B0502040204020203" pitchFamily="34" charset="0"/>
              </a:rPr>
              <a:t>Physical Education programmes of study: key stages 1 and 2 National Curriculum in England </a:t>
            </a:r>
          </a:p>
          <a:p>
            <a:pPr marL="0" indent="0">
              <a:buNone/>
            </a:pPr>
            <a:r>
              <a:rPr lang="en-GB" sz="1800" dirty="0">
                <a:effectLst/>
                <a:latin typeface="Segoe UI" panose="020B0502040204020203"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b="1" dirty="0">
                <a:effectLst/>
                <a:latin typeface="Segoe UI" panose="020B0502040204020203" pitchFamily="34" charset="0"/>
                <a:ea typeface="Calibri" panose="020F0502020204030204" pitchFamily="34" charset="0"/>
                <a:cs typeface="Segoe UI" panose="020B0502040204020203" pitchFamily="34" charset="0"/>
              </a:rPr>
              <a:t>Purpose of study: </a:t>
            </a:r>
            <a:r>
              <a:rPr lang="en-GB" dirty="0">
                <a:effectLst/>
                <a:latin typeface="Segoe UI" panose="020B0502040204020203" pitchFamily="34" charset="0"/>
                <a:ea typeface="Calibri" panose="020F0502020204030204" pitchFamily="34" charset="0"/>
                <a:cs typeface="Segoe UI" panose="020B0502040204020203" pitchFamily="34" charset="0"/>
              </a:rPr>
              <a:t> </a:t>
            </a:r>
            <a:r>
              <a:rPr lang="en-GB" i="1" dirty="0">
                <a:effectLst/>
                <a:latin typeface="Segoe UI" panose="020B0502040204020203" pitchFamily="34" charset="0"/>
                <a:ea typeface="Calibri" panose="020F0502020204030204" pitchFamily="34" charset="0"/>
                <a:cs typeface="Segoe UI" panose="020B0502040204020203" pitchFamily="34" charset="0"/>
              </a:rPr>
              <a:t>A high-quality physical education curriculum inspires all pupils to succeed and excel in competitive sport and other physically-demanding activities. It should provide opportunities for pupils to become physically confident in a way which supports their health and fitness. Opportunities to compete in sport and other activities build character and help to embed values such as fairness and respect.</a:t>
            </a:r>
            <a:endParaRPr lang="en-GB" dirty="0">
              <a:effectLst/>
              <a:latin typeface="Segoe UI" panose="020B0502040204020203" pitchFamily="34" charset="0"/>
              <a:ea typeface="Calibri" panose="020F0502020204030204" pitchFamily="34" charset="0"/>
              <a:cs typeface="Segoe UI" panose="020B0502040204020203" pitchFamily="34" charset="0"/>
            </a:endParaRPr>
          </a:p>
          <a:p>
            <a:endParaRPr lang="en-GB" dirty="0"/>
          </a:p>
        </p:txBody>
      </p:sp>
      <p:pic>
        <p:nvPicPr>
          <p:cNvPr id="4" name="Picture 3">
            <a:extLst>
              <a:ext uri="{FF2B5EF4-FFF2-40B4-BE49-F238E27FC236}">
                <a16:creationId xmlns:a16="http://schemas.microsoft.com/office/drawing/2014/main" id="{18154AAA-726B-CEB9-0B98-CC03E7338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211539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29F7-DACC-493C-88B4-218FA278C276}"/>
              </a:ext>
            </a:extLst>
          </p:cNvPr>
          <p:cNvSpPr>
            <a:spLocks noGrp="1"/>
          </p:cNvSpPr>
          <p:nvPr>
            <p:ph type="title"/>
          </p:nvPr>
        </p:nvSpPr>
        <p:spPr/>
        <p:txBody>
          <a:bodyPr>
            <a:normAutofit/>
          </a:bodyPr>
          <a:lstStyle/>
          <a:p>
            <a:r>
              <a:rPr lang="en-GB" sz="2400" dirty="0">
                <a:solidFill>
                  <a:srgbClr val="C44033"/>
                </a:solidFill>
                <a:latin typeface="Segoe UI" panose="020B0502040204020203" pitchFamily="34" charset="0"/>
                <a:ea typeface="Segoe UI Black" panose="020B0A02040204020203" pitchFamily="34" charset="0"/>
                <a:cs typeface="Segoe UI" panose="020B0502040204020203" pitchFamily="34" charset="0"/>
              </a:rPr>
              <a:t>Section 2</a:t>
            </a:r>
            <a:br>
              <a:rPr lang="en-GB" sz="4000" dirty="0">
                <a:solidFill>
                  <a:srgbClr val="398A9E"/>
                </a:solidFill>
                <a:latin typeface="Segoe UI Black" panose="020B0A02040204020203" pitchFamily="34" charset="0"/>
                <a:ea typeface="Segoe UI Black" panose="020B0A02040204020203" pitchFamily="34" charset="0"/>
              </a:rPr>
            </a:br>
            <a:r>
              <a:rPr lang="en-GB" sz="4000" dirty="0">
                <a:solidFill>
                  <a:srgbClr val="398A9E"/>
                </a:solidFill>
                <a:latin typeface="Segoe UI Black" panose="020B0A02040204020203" pitchFamily="34" charset="0"/>
                <a:ea typeface="Segoe UI Black" panose="020B0A02040204020203" pitchFamily="34" charset="0"/>
              </a:rPr>
              <a:t>National Curriculum PE</a:t>
            </a:r>
          </a:p>
        </p:txBody>
      </p:sp>
      <p:sp>
        <p:nvSpPr>
          <p:cNvPr id="3" name="Content Placeholder 2">
            <a:extLst>
              <a:ext uri="{FF2B5EF4-FFF2-40B4-BE49-F238E27FC236}">
                <a16:creationId xmlns:a16="http://schemas.microsoft.com/office/drawing/2014/main" id="{812C0338-855B-F643-9D2C-ECC50C5A7C01}"/>
              </a:ext>
            </a:extLst>
          </p:cNvPr>
          <p:cNvSpPr>
            <a:spLocks noGrp="1"/>
          </p:cNvSpPr>
          <p:nvPr>
            <p:ph idx="1"/>
          </p:nvPr>
        </p:nvSpPr>
        <p:spPr/>
        <p:txBody>
          <a:bodyPr>
            <a:normAutofit lnSpcReduction="10000"/>
          </a:bodyPr>
          <a:lstStyle/>
          <a:p>
            <a:r>
              <a:rPr lang="en-GB" dirty="0"/>
              <a:t>Using your reference sheet</a:t>
            </a:r>
          </a:p>
          <a:p>
            <a:r>
              <a:rPr lang="en-GB" b="1" dirty="0">
                <a:solidFill>
                  <a:srgbClr val="398A9E"/>
                </a:solidFill>
                <a:effectLst/>
                <a:latin typeface="Segoe UI" panose="020B0502040204020203" pitchFamily="34" charset="0"/>
                <a:ea typeface="Calibri" panose="020F0502020204030204" pitchFamily="34" charset="0"/>
                <a:cs typeface="Segoe UI" panose="020B0502040204020203" pitchFamily="34" charset="0"/>
              </a:rPr>
              <a:t>Physical Education programmes of study: key stages 1 and 2 National Curriculum in England </a:t>
            </a:r>
          </a:p>
          <a:p>
            <a:pPr marL="0" indent="0">
              <a:buNone/>
            </a:pPr>
            <a:r>
              <a:rPr lang="en-GB" sz="1800" dirty="0">
                <a:effectLst/>
                <a:latin typeface="Segoe UI" panose="020B0502040204020203"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b="1" dirty="0">
                <a:effectLst/>
                <a:latin typeface="Segoe UI" panose="020B0502040204020203" pitchFamily="34" charset="0"/>
                <a:ea typeface="Calibri" panose="020F0502020204030204" pitchFamily="34" charset="0"/>
                <a:cs typeface="Segoe UI" panose="020B0502040204020203" pitchFamily="34" charset="0"/>
              </a:rPr>
              <a:t>Purpose of study: </a:t>
            </a:r>
            <a:r>
              <a:rPr lang="en-GB" dirty="0">
                <a:effectLst/>
                <a:latin typeface="Segoe UI" panose="020B0502040204020203" pitchFamily="34" charset="0"/>
                <a:ea typeface="Calibri" panose="020F0502020204030204" pitchFamily="34" charset="0"/>
                <a:cs typeface="Segoe UI" panose="020B0502040204020203" pitchFamily="34" charset="0"/>
              </a:rPr>
              <a:t> </a:t>
            </a:r>
            <a:r>
              <a:rPr lang="en-GB" i="1" dirty="0">
                <a:effectLst/>
                <a:latin typeface="Segoe UI" panose="020B0502040204020203" pitchFamily="34" charset="0"/>
                <a:ea typeface="Calibri" panose="020F0502020204030204" pitchFamily="34" charset="0"/>
                <a:cs typeface="Segoe UI" panose="020B0502040204020203" pitchFamily="34" charset="0"/>
              </a:rPr>
              <a:t>A high-quality physical education curriculum </a:t>
            </a:r>
            <a:r>
              <a:rPr lang="en-GB" b="1" i="1" dirty="0">
                <a:effectLst/>
                <a:highlight>
                  <a:srgbClr val="FFFF00"/>
                </a:highlight>
                <a:latin typeface="Segoe UI" panose="020B0502040204020203" pitchFamily="34" charset="0"/>
                <a:ea typeface="Calibri" panose="020F0502020204030204" pitchFamily="34" charset="0"/>
                <a:cs typeface="Segoe UI" panose="020B0502040204020203" pitchFamily="34" charset="0"/>
              </a:rPr>
              <a:t>inspires all </a:t>
            </a:r>
            <a:r>
              <a:rPr lang="en-GB" i="1" dirty="0">
                <a:effectLst/>
                <a:latin typeface="Segoe UI" panose="020B0502040204020203" pitchFamily="34" charset="0"/>
                <a:ea typeface="Calibri" panose="020F0502020204030204" pitchFamily="34" charset="0"/>
                <a:cs typeface="Segoe UI" panose="020B0502040204020203" pitchFamily="34" charset="0"/>
              </a:rPr>
              <a:t>pupils to </a:t>
            </a:r>
            <a:r>
              <a:rPr lang="en-GB" b="1" i="1" dirty="0">
                <a:effectLst/>
                <a:highlight>
                  <a:srgbClr val="FFFF00"/>
                </a:highlight>
                <a:latin typeface="Segoe UI" panose="020B0502040204020203" pitchFamily="34" charset="0"/>
                <a:ea typeface="Calibri" panose="020F0502020204030204" pitchFamily="34" charset="0"/>
                <a:cs typeface="Segoe UI" panose="020B0502040204020203" pitchFamily="34" charset="0"/>
              </a:rPr>
              <a:t>succeed </a:t>
            </a:r>
            <a:r>
              <a:rPr lang="en-GB" i="1" dirty="0">
                <a:effectLst/>
                <a:latin typeface="Segoe UI" panose="020B0502040204020203" pitchFamily="34" charset="0"/>
                <a:ea typeface="Calibri" panose="020F0502020204030204" pitchFamily="34" charset="0"/>
                <a:cs typeface="Segoe UI" panose="020B0502040204020203" pitchFamily="34" charset="0"/>
              </a:rPr>
              <a:t>and </a:t>
            </a:r>
            <a:r>
              <a:rPr lang="en-GB" b="1" i="1" dirty="0">
                <a:effectLst/>
                <a:highlight>
                  <a:srgbClr val="FFFF00"/>
                </a:highlight>
                <a:latin typeface="Segoe UI" panose="020B0502040204020203" pitchFamily="34" charset="0"/>
                <a:ea typeface="Calibri" panose="020F0502020204030204" pitchFamily="34" charset="0"/>
                <a:cs typeface="Segoe UI" panose="020B0502040204020203" pitchFamily="34" charset="0"/>
              </a:rPr>
              <a:t>excel</a:t>
            </a:r>
            <a:r>
              <a:rPr lang="en-GB" i="1" dirty="0">
                <a:effectLst/>
                <a:latin typeface="Segoe UI" panose="020B0502040204020203" pitchFamily="34" charset="0"/>
                <a:ea typeface="Calibri" panose="020F0502020204030204" pitchFamily="34" charset="0"/>
                <a:cs typeface="Segoe UI" panose="020B0502040204020203" pitchFamily="34" charset="0"/>
              </a:rPr>
              <a:t> in competitive sport and other physically-demanding activities. It should provide opportunities for pupils to become </a:t>
            </a:r>
            <a:r>
              <a:rPr lang="en-GB" b="1" i="1" dirty="0">
                <a:effectLst/>
                <a:highlight>
                  <a:srgbClr val="00FFFF"/>
                </a:highlight>
                <a:latin typeface="Segoe UI" panose="020B0502040204020203" pitchFamily="34" charset="0"/>
                <a:ea typeface="Calibri" panose="020F0502020204030204" pitchFamily="34" charset="0"/>
                <a:cs typeface="Segoe UI" panose="020B0502040204020203" pitchFamily="34" charset="0"/>
              </a:rPr>
              <a:t>physically confident </a:t>
            </a:r>
            <a:r>
              <a:rPr lang="en-GB" i="1" dirty="0">
                <a:effectLst/>
                <a:latin typeface="Segoe UI" panose="020B0502040204020203" pitchFamily="34" charset="0"/>
                <a:ea typeface="Calibri" panose="020F0502020204030204" pitchFamily="34" charset="0"/>
                <a:cs typeface="Segoe UI" panose="020B0502040204020203" pitchFamily="34" charset="0"/>
              </a:rPr>
              <a:t>in a way which </a:t>
            </a:r>
            <a:r>
              <a:rPr lang="en-GB" b="1" i="1" dirty="0">
                <a:effectLst/>
                <a:highlight>
                  <a:srgbClr val="00FFFF"/>
                </a:highlight>
                <a:latin typeface="Segoe UI" panose="020B0502040204020203" pitchFamily="34" charset="0"/>
                <a:ea typeface="Calibri" panose="020F0502020204030204" pitchFamily="34" charset="0"/>
                <a:cs typeface="Segoe UI" panose="020B0502040204020203" pitchFamily="34" charset="0"/>
              </a:rPr>
              <a:t>supports their health and fitness</a:t>
            </a:r>
            <a:r>
              <a:rPr lang="en-GB" i="1" dirty="0">
                <a:effectLst/>
                <a:latin typeface="Segoe UI" panose="020B0502040204020203" pitchFamily="34" charset="0"/>
                <a:ea typeface="Calibri" panose="020F0502020204030204" pitchFamily="34" charset="0"/>
                <a:cs typeface="Segoe UI" panose="020B0502040204020203" pitchFamily="34" charset="0"/>
              </a:rPr>
              <a:t>. Opportunities to compete in sport and other activities build character and help to embed values such as fairness and respect.</a:t>
            </a:r>
            <a:endParaRPr lang="en-GB" dirty="0">
              <a:effectLst/>
              <a:latin typeface="Segoe UI" panose="020B0502040204020203" pitchFamily="34" charset="0"/>
              <a:ea typeface="Calibri" panose="020F0502020204030204" pitchFamily="34" charset="0"/>
              <a:cs typeface="Segoe UI" panose="020B0502040204020203" pitchFamily="34" charset="0"/>
            </a:endParaRPr>
          </a:p>
          <a:p>
            <a:endParaRPr lang="en-GB" dirty="0"/>
          </a:p>
        </p:txBody>
      </p:sp>
      <p:pic>
        <p:nvPicPr>
          <p:cNvPr id="4" name="Picture 3">
            <a:extLst>
              <a:ext uri="{FF2B5EF4-FFF2-40B4-BE49-F238E27FC236}">
                <a16:creationId xmlns:a16="http://schemas.microsoft.com/office/drawing/2014/main" id="{D1FD00E6-2420-A6B1-0B0F-7DD87E191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4224402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0D04-EC28-7CB4-DADC-0C35CE86E9A6}"/>
              </a:ext>
            </a:extLst>
          </p:cNvPr>
          <p:cNvSpPr>
            <a:spLocks noGrp="1"/>
          </p:cNvSpPr>
          <p:nvPr>
            <p:ph type="title"/>
          </p:nvPr>
        </p:nvSpPr>
        <p:spPr/>
        <p:txBody>
          <a:bodyPr>
            <a:normAutofit/>
          </a:bodyPr>
          <a:lstStyle/>
          <a:p>
            <a:r>
              <a:rPr lang="en-GB" sz="4000" b="1" dirty="0">
                <a:solidFill>
                  <a:srgbClr val="398A9E"/>
                </a:solidFill>
                <a:latin typeface="Segoe UI Black" panose="020B0A02040204020203" pitchFamily="34" charset="0"/>
                <a:ea typeface="Segoe UI Black" panose="020B0A02040204020203" pitchFamily="34" charset="0"/>
              </a:rPr>
              <a:t>The Aim of NCPE (2014)</a:t>
            </a:r>
          </a:p>
        </p:txBody>
      </p:sp>
      <p:sp>
        <p:nvSpPr>
          <p:cNvPr id="3" name="Content Placeholder 2">
            <a:extLst>
              <a:ext uri="{FF2B5EF4-FFF2-40B4-BE49-F238E27FC236}">
                <a16:creationId xmlns:a16="http://schemas.microsoft.com/office/drawing/2014/main" id="{4E2E7890-B63D-DEAF-E470-6E9A21075214}"/>
              </a:ext>
            </a:extLst>
          </p:cNvPr>
          <p:cNvSpPr>
            <a:spLocks noGrp="1"/>
          </p:cNvSpPr>
          <p:nvPr>
            <p:ph idx="1"/>
          </p:nvPr>
        </p:nvSpPr>
        <p:spPr/>
        <p:txBody>
          <a:bodyPr/>
          <a:lstStyle/>
          <a:p>
            <a:pPr marL="0" indent="0">
              <a:buNone/>
            </a:pPr>
            <a:r>
              <a:rPr lang="en-GB" i="1" dirty="0">
                <a:effectLst/>
                <a:latin typeface="Segoe UI" panose="020B0502040204020203" pitchFamily="34" charset="0"/>
                <a:ea typeface="Calibri" panose="020F0502020204030204" pitchFamily="34" charset="0"/>
                <a:cs typeface="Segoe UI" panose="020B0502040204020203" pitchFamily="34" charset="0"/>
              </a:rPr>
              <a:t>The national curriculum for physical education aims to ensure that all pupils:</a:t>
            </a:r>
            <a:endParaRPr lang="en-GB"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buFont typeface="Symbol" panose="05050102010706020507" pitchFamily="18" charset="2"/>
              <a:buChar char=""/>
            </a:pPr>
            <a:r>
              <a:rPr lang="en-GB" b="1" i="1" dirty="0">
                <a:effectLst/>
                <a:latin typeface="Segoe UI" panose="020B0502040204020203" pitchFamily="34" charset="0"/>
                <a:ea typeface="Calibri" panose="020F0502020204030204" pitchFamily="34" charset="0"/>
                <a:cs typeface="Segoe UI" panose="020B0502040204020203" pitchFamily="34" charset="0"/>
              </a:rPr>
              <a:t>develop </a:t>
            </a:r>
            <a:r>
              <a:rPr lang="en-GB" b="1" i="1" dirty="0">
                <a:effectLst/>
                <a:highlight>
                  <a:srgbClr val="FFFF00"/>
                </a:highlight>
                <a:latin typeface="Segoe UI" panose="020B0502040204020203" pitchFamily="34" charset="0"/>
                <a:ea typeface="Calibri" panose="020F0502020204030204" pitchFamily="34" charset="0"/>
                <a:cs typeface="Segoe UI" panose="020B0502040204020203" pitchFamily="34" charset="0"/>
              </a:rPr>
              <a:t>competence</a:t>
            </a:r>
            <a:r>
              <a:rPr lang="en-GB" b="1" i="1" dirty="0">
                <a:effectLst/>
                <a:latin typeface="Segoe UI" panose="020B0502040204020203" pitchFamily="34" charset="0"/>
                <a:ea typeface="Calibri" panose="020F0502020204030204" pitchFamily="34" charset="0"/>
                <a:cs typeface="Segoe UI" panose="020B0502040204020203" pitchFamily="34" charset="0"/>
              </a:rPr>
              <a:t> to excel in a broad range of physical activities</a:t>
            </a:r>
            <a:endParaRPr lang="en-GB"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buFont typeface="Symbol" panose="05050102010706020507" pitchFamily="18" charset="2"/>
              <a:buChar char=""/>
            </a:pPr>
            <a:r>
              <a:rPr lang="en-GB" b="1" i="1" dirty="0">
                <a:effectLst/>
                <a:latin typeface="Segoe UI" panose="020B0502040204020203" pitchFamily="34" charset="0"/>
                <a:ea typeface="Calibri" panose="020F0502020204030204" pitchFamily="34" charset="0"/>
                <a:cs typeface="Segoe UI" panose="020B0502040204020203" pitchFamily="34" charset="0"/>
              </a:rPr>
              <a:t>are physically active for sustained periods of time</a:t>
            </a:r>
            <a:endParaRPr lang="en-GB"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buFont typeface="Symbol" panose="05050102010706020507" pitchFamily="18" charset="2"/>
              <a:buChar char=""/>
            </a:pPr>
            <a:r>
              <a:rPr lang="en-GB" b="1" i="1" dirty="0">
                <a:effectLst/>
                <a:latin typeface="Segoe UI" panose="020B0502040204020203" pitchFamily="34" charset="0"/>
                <a:ea typeface="Calibri" panose="020F0502020204030204" pitchFamily="34" charset="0"/>
                <a:cs typeface="Segoe UI" panose="020B0502040204020203" pitchFamily="34" charset="0"/>
              </a:rPr>
              <a:t>engage in competitive sports and activities</a:t>
            </a:r>
            <a:endParaRPr lang="en-GB"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buFont typeface="Symbol" panose="05050102010706020507" pitchFamily="18" charset="2"/>
              <a:buChar char=""/>
            </a:pPr>
            <a:r>
              <a:rPr lang="en-GB" b="1" i="1" dirty="0">
                <a:effectLst/>
                <a:latin typeface="Segoe UI" panose="020B0502040204020203" pitchFamily="34" charset="0"/>
                <a:ea typeface="Calibri" panose="020F0502020204030204" pitchFamily="34" charset="0"/>
                <a:cs typeface="Segoe UI" panose="020B0502040204020203" pitchFamily="34" charset="0"/>
              </a:rPr>
              <a:t>lead healthy, active lives.</a:t>
            </a:r>
            <a:r>
              <a:rPr lang="en-GB" b="1" dirty="0">
                <a:effectLst/>
                <a:latin typeface="Segoe UI" panose="020B0502040204020203" pitchFamily="34" charset="0"/>
                <a:ea typeface="Calibri" panose="020F0502020204030204" pitchFamily="34" charset="0"/>
                <a:cs typeface="Segoe UI" panose="020B0502040204020203" pitchFamily="34" charset="0"/>
              </a:rPr>
              <a:t> </a:t>
            </a:r>
            <a:endParaRPr lang="en-GB" dirty="0">
              <a:effectLst/>
              <a:latin typeface="Segoe UI" panose="020B0502040204020203" pitchFamily="34" charset="0"/>
              <a:ea typeface="Calibri" panose="020F0502020204030204" pitchFamily="34" charset="0"/>
              <a:cs typeface="Segoe UI" panose="020B0502040204020203" pitchFamily="34" charset="0"/>
            </a:endParaRPr>
          </a:p>
          <a:p>
            <a:endParaRPr lang="en-GB" dirty="0"/>
          </a:p>
        </p:txBody>
      </p:sp>
      <p:sp>
        <p:nvSpPr>
          <p:cNvPr id="4" name="TextBox 3">
            <a:extLst>
              <a:ext uri="{FF2B5EF4-FFF2-40B4-BE49-F238E27FC236}">
                <a16:creationId xmlns:a16="http://schemas.microsoft.com/office/drawing/2014/main" id="{A98532C7-E5DF-62B4-7A8E-35BFA9AA2DEB}"/>
              </a:ext>
            </a:extLst>
          </p:cNvPr>
          <p:cNvSpPr txBox="1"/>
          <p:nvPr/>
        </p:nvSpPr>
        <p:spPr>
          <a:xfrm>
            <a:off x="8534400" y="4906121"/>
            <a:ext cx="2922494" cy="923330"/>
          </a:xfrm>
          <a:prstGeom prst="rect">
            <a:avLst/>
          </a:prstGeom>
          <a:noFill/>
        </p:spPr>
        <p:txBody>
          <a:bodyPr wrap="square" rtlCol="0">
            <a:spAutoFit/>
          </a:bodyPr>
          <a:lstStyle/>
          <a:p>
            <a:r>
              <a:rPr lang="en-GB" dirty="0"/>
              <a:t>Illustrate how competence (and confidence) link across all four of the NC aims</a:t>
            </a:r>
          </a:p>
        </p:txBody>
      </p:sp>
      <p:pic>
        <p:nvPicPr>
          <p:cNvPr id="5" name="Picture 4">
            <a:extLst>
              <a:ext uri="{FF2B5EF4-FFF2-40B4-BE49-F238E27FC236}">
                <a16:creationId xmlns:a16="http://schemas.microsoft.com/office/drawing/2014/main" id="{E2A9FC6E-9972-3B46-00C9-9B2E1698F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341789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71A3-8ACD-3C3E-313B-FF5C141C77F8}"/>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Quick Discussion</a:t>
            </a:r>
          </a:p>
        </p:txBody>
      </p:sp>
      <p:sp>
        <p:nvSpPr>
          <p:cNvPr id="3" name="Content Placeholder 2">
            <a:extLst>
              <a:ext uri="{FF2B5EF4-FFF2-40B4-BE49-F238E27FC236}">
                <a16:creationId xmlns:a16="http://schemas.microsoft.com/office/drawing/2014/main" id="{15043EDC-46D7-0758-AB49-C900EFAFBA50}"/>
              </a:ext>
            </a:extLst>
          </p:cNvPr>
          <p:cNvSpPr>
            <a:spLocks noGrp="1"/>
          </p:cNvSpPr>
          <p:nvPr>
            <p:ph idx="1"/>
          </p:nvPr>
        </p:nvSpPr>
        <p:spPr/>
        <p:txBody>
          <a:bodyPr/>
          <a:lstStyle/>
          <a:p>
            <a:r>
              <a:rPr lang="en-GB" dirty="0"/>
              <a:t>Look at the slip provided</a:t>
            </a:r>
          </a:p>
          <a:p>
            <a:endParaRPr lang="en-GB" dirty="0"/>
          </a:p>
          <a:p>
            <a:r>
              <a:rPr lang="en-GB" dirty="0"/>
              <a:t>What are your initial thoughts?</a:t>
            </a:r>
          </a:p>
          <a:p>
            <a:endParaRPr lang="en-GB" dirty="0"/>
          </a:p>
          <a:p>
            <a:r>
              <a:rPr lang="en-GB" dirty="0"/>
              <a:t>This is a real plan from a school – Medium-term plan from which teachers must plan</a:t>
            </a:r>
          </a:p>
          <a:p>
            <a:r>
              <a:rPr lang="en-GB" dirty="0"/>
              <a:t>1 lesson per week, Year 3, 6 lessons - Gymnastics</a:t>
            </a:r>
          </a:p>
        </p:txBody>
      </p:sp>
      <p:pic>
        <p:nvPicPr>
          <p:cNvPr id="4" name="Picture 3">
            <a:extLst>
              <a:ext uri="{FF2B5EF4-FFF2-40B4-BE49-F238E27FC236}">
                <a16:creationId xmlns:a16="http://schemas.microsoft.com/office/drawing/2014/main" id="{AD18BCB6-DE26-FBCA-B987-C253C595B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4279939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E49D-92B1-757C-DE53-3710CE54F96A}"/>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Reflection</a:t>
            </a:r>
          </a:p>
        </p:txBody>
      </p:sp>
      <p:sp>
        <p:nvSpPr>
          <p:cNvPr id="3" name="Content Placeholder 2">
            <a:extLst>
              <a:ext uri="{FF2B5EF4-FFF2-40B4-BE49-F238E27FC236}">
                <a16:creationId xmlns:a16="http://schemas.microsoft.com/office/drawing/2014/main" id="{410B7BE0-8F16-CE03-DE1B-CF507C2875E8}"/>
              </a:ext>
            </a:extLst>
          </p:cNvPr>
          <p:cNvSpPr>
            <a:spLocks noGrp="1"/>
          </p:cNvSpPr>
          <p:nvPr>
            <p:ph idx="1"/>
          </p:nvPr>
        </p:nvSpPr>
        <p:spPr/>
        <p:txBody>
          <a:bodyPr/>
          <a:lstStyle/>
          <a:p>
            <a:pPr marL="0" indent="0">
              <a:buNone/>
            </a:pPr>
            <a:r>
              <a:rPr lang="en-GB" dirty="0">
                <a:latin typeface="Segoe UI" panose="020B0502040204020203" pitchFamily="34" charset="0"/>
                <a:cs typeface="Segoe UI" panose="020B0502040204020203" pitchFamily="34" charset="0"/>
              </a:rPr>
              <a:t>Consider your own school setting initially. </a:t>
            </a:r>
          </a:p>
          <a:p>
            <a:r>
              <a:rPr lang="en-GB" b="1" i="1" dirty="0">
                <a:solidFill>
                  <a:srgbClr val="398A9E"/>
                </a:solidFill>
                <a:latin typeface="Segoe UI" panose="020B0502040204020203" pitchFamily="34" charset="0"/>
                <a:cs typeface="Segoe UI" panose="020B0502040204020203" pitchFamily="34" charset="0"/>
              </a:rPr>
              <a:t>Who do you feel get the ‘best deal’ in terms of PE at your school and why? What group?</a:t>
            </a:r>
          </a:p>
          <a:p>
            <a:endParaRPr lang="en-GB" sz="600" b="1" i="1" dirty="0">
              <a:solidFill>
                <a:srgbClr val="398A9E"/>
              </a:solidFill>
              <a:latin typeface="Segoe UI" panose="020B0502040204020203" pitchFamily="34" charset="0"/>
              <a:cs typeface="Segoe UI" panose="020B0502040204020203" pitchFamily="34" charset="0"/>
            </a:endParaRPr>
          </a:p>
          <a:p>
            <a:r>
              <a:rPr lang="en-GB" b="1" i="1" dirty="0">
                <a:solidFill>
                  <a:srgbClr val="C44033"/>
                </a:solidFill>
                <a:latin typeface="Segoe UI" panose="020B0502040204020203" pitchFamily="34" charset="0"/>
                <a:cs typeface="Segoe UI" panose="020B0502040204020203" pitchFamily="34" charset="0"/>
              </a:rPr>
              <a:t>Who do you feel get the ‘worst deal’ in terms of PE at your school and why? What group?</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Talk to others for their own opinions on their context</a:t>
            </a:r>
          </a:p>
        </p:txBody>
      </p:sp>
      <p:pic>
        <p:nvPicPr>
          <p:cNvPr id="4" name="Picture 3">
            <a:extLst>
              <a:ext uri="{FF2B5EF4-FFF2-40B4-BE49-F238E27FC236}">
                <a16:creationId xmlns:a16="http://schemas.microsoft.com/office/drawing/2014/main" id="{6A48FED9-D523-1DDE-8C2F-3B060FCC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037057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D4BD-2C4E-7BA5-8C5B-64574BEEADCC}"/>
              </a:ext>
            </a:extLst>
          </p:cNvPr>
          <p:cNvSpPr>
            <a:spLocks noGrp="1"/>
          </p:cNvSpPr>
          <p:nvPr>
            <p:ph type="title"/>
          </p:nvPr>
        </p:nvSpPr>
        <p:spPr/>
        <p:txBody>
          <a:bodyPr>
            <a:normAutofit/>
          </a:bodyPr>
          <a:lstStyle/>
          <a:p>
            <a:r>
              <a:rPr lang="en-GB" sz="4000" b="1" dirty="0">
                <a:solidFill>
                  <a:srgbClr val="398A9E"/>
                </a:solidFill>
                <a:latin typeface="Segoe UI Black" panose="020B0A02040204020203" pitchFamily="34" charset="0"/>
                <a:ea typeface="Segoe UI Black" panose="020B0A02040204020203" pitchFamily="34" charset="0"/>
              </a:rPr>
              <a:t>Ofsted’s Research</a:t>
            </a:r>
          </a:p>
        </p:txBody>
      </p:sp>
      <p:sp>
        <p:nvSpPr>
          <p:cNvPr id="3" name="Content Placeholder 2">
            <a:extLst>
              <a:ext uri="{FF2B5EF4-FFF2-40B4-BE49-F238E27FC236}">
                <a16:creationId xmlns:a16="http://schemas.microsoft.com/office/drawing/2014/main" id="{CCBCBD04-54B7-012B-811E-3B2CDF6CFAA6}"/>
              </a:ext>
            </a:extLst>
          </p:cNvPr>
          <p:cNvSpPr>
            <a:spLocks noGrp="1"/>
          </p:cNvSpPr>
          <p:nvPr>
            <p:ph idx="1"/>
          </p:nvPr>
        </p:nvSpPr>
        <p:spPr>
          <a:xfrm>
            <a:off x="623048" y="1467036"/>
            <a:ext cx="10515600" cy="4351338"/>
          </a:xfrm>
        </p:spPr>
        <p:txBody>
          <a:bodyPr/>
          <a:lstStyle/>
          <a:p>
            <a:r>
              <a:rPr lang="en-GB" dirty="0">
                <a:latin typeface="Segoe UI" panose="020B0502040204020203" pitchFamily="34" charset="0"/>
                <a:cs typeface="Segoe UI" panose="020B0502040204020203" pitchFamily="34" charset="0"/>
              </a:rPr>
              <a:t>Throughout their research ‘we have seen and shown the importance of three things in terms of implementing the national curriculum aims:</a:t>
            </a:r>
          </a:p>
          <a:p>
            <a:pPr marL="0" indent="0">
              <a:buNone/>
            </a:pPr>
            <a:r>
              <a:rPr lang="en-GB" dirty="0">
                <a:latin typeface="Segoe UI" panose="020B0502040204020203" pitchFamily="34" charset="0"/>
                <a:cs typeface="Segoe UI" panose="020B0502040204020203" pitchFamily="34" charset="0"/>
              </a:rPr>
              <a:t>1) High-quality Instruction</a:t>
            </a:r>
          </a:p>
          <a:p>
            <a:pPr marL="0" indent="0">
              <a:buNone/>
            </a:pPr>
            <a:r>
              <a:rPr lang="en-GB" dirty="0">
                <a:latin typeface="Segoe UI" panose="020B0502040204020203" pitchFamily="34" charset="0"/>
                <a:cs typeface="Segoe UI" panose="020B0502040204020203" pitchFamily="34" charset="0"/>
              </a:rPr>
              <a:t>2) Practice</a:t>
            </a:r>
          </a:p>
          <a:p>
            <a:pPr marL="0" indent="0">
              <a:buNone/>
            </a:pPr>
            <a:r>
              <a:rPr lang="en-GB" dirty="0">
                <a:latin typeface="Segoe UI" panose="020B0502040204020203" pitchFamily="34" charset="0"/>
                <a:cs typeface="Segoe UI" panose="020B0502040204020203" pitchFamily="34" charset="0"/>
              </a:rPr>
              <a:t>3) Feedback</a:t>
            </a:r>
          </a:p>
          <a:p>
            <a:pPr marL="0" indent="0">
              <a:buNone/>
            </a:pPr>
            <a:endParaRPr lang="en-GB" dirty="0">
              <a:latin typeface="Segoe UI" panose="020B0502040204020203" pitchFamily="34" charset="0"/>
              <a:cs typeface="Segoe UI" panose="020B0502040204020203" pitchFamily="34" charset="0"/>
            </a:endParaRPr>
          </a:p>
          <a:p>
            <a:pPr marL="0" indent="0">
              <a:buNone/>
            </a:pPr>
            <a:r>
              <a:rPr lang="en-GB" dirty="0">
                <a:latin typeface="Segoe UI" panose="020B0502040204020203" pitchFamily="34" charset="0"/>
                <a:cs typeface="Segoe UI" panose="020B0502040204020203" pitchFamily="34" charset="0"/>
              </a:rPr>
              <a:t>What are the ramifications for us as PE leads?</a:t>
            </a:r>
          </a:p>
        </p:txBody>
      </p:sp>
      <p:sp>
        <p:nvSpPr>
          <p:cNvPr id="5" name="Rectangle: Folded Corner 4">
            <a:extLst>
              <a:ext uri="{FF2B5EF4-FFF2-40B4-BE49-F238E27FC236}">
                <a16:creationId xmlns:a16="http://schemas.microsoft.com/office/drawing/2014/main" id="{BFED7CD5-03DF-60A0-B6FB-8639B64BEC26}"/>
              </a:ext>
            </a:extLst>
          </p:cNvPr>
          <p:cNvSpPr/>
          <p:nvPr/>
        </p:nvSpPr>
        <p:spPr>
          <a:xfrm>
            <a:off x="8498541" y="2707341"/>
            <a:ext cx="3433482" cy="3245224"/>
          </a:xfrm>
          <a:prstGeom prst="foldedCorne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F2A53BA-0B19-975E-6D59-D17536190E0B}"/>
              </a:ext>
            </a:extLst>
          </p:cNvPr>
          <p:cNvSpPr txBox="1"/>
          <p:nvPr/>
        </p:nvSpPr>
        <p:spPr>
          <a:xfrm>
            <a:off x="8561294" y="2880490"/>
            <a:ext cx="3307976" cy="2677656"/>
          </a:xfrm>
          <a:prstGeom prst="rect">
            <a:avLst/>
          </a:prstGeom>
          <a:noFill/>
        </p:spPr>
        <p:txBody>
          <a:bodyPr wrap="square" rtlCol="0">
            <a:spAutoFit/>
          </a:bodyPr>
          <a:lstStyle/>
          <a:p>
            <a:pPr algn="ctr"/>
            <a:r>
              <a:rPr lang="en-GB" sz="2800" b="1" dirty="0">
                <a:latin typeface="Segoe UI" panose="020B0502040204020203" pitchFamily="34" charset="0"/>
                <a:cs typeface="Segoe UI" panose="020B0502040204020203" pitchFamily="34" charset="0"/>
              </a:rPr>
              <a:t>Consider these in terms of our curricular offer, our curriculum, and how it is implemented</a:t>
            </a:r>
          </a:p>
        </p:txBody>
      </p:sp>
      <p:pic>
        <p:nvPicPr>
          <p:cNvPr id="6" name="Picture 5">
            <a:extLst>
              <a:ext uri="{FF2B5EF4-FFF2-40B4-BE49-F238E27FC236}">
                <a16:creationId xmlns:a16="http://schemas.microsoft.com/office/drawing/2014/main" id="{EAE5A897-BCE7-23FB-F400-9CE0939E5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1579440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A6A7-0B75-76E4-E5BD-20F3F443A3F3}"/>
              </a:ext>
            </a:extLst>
          </p:cNvPr>
          <p:cNvSpPr>
            <a:spLocks noGrp="1"/>
          </p:cNvSpPr>
          <p:nvPr>
            <p:ph type="title"/>
          </p:nvPr>
        </p:nvSpPr>
        <p:spPr/>
        <p:txBody>
          <a:bodyPr>
            <a:normAutofit/>
          </a:bodyPr>
          <a:lstStyle/>
          <a:p>
            <a:r>
              <a:rPr lang="en-GB" sz="4000" b="1" dirty="0">
                <a:solidFill>
                  <a:srgbClr val="398A9E"/>
                </a:solidFill>
                <a:latin typeface="Segoe UI Black" panose="020B0A02040204020203" pitchFamily="34" charset="0"/>
                <a:ea typeface="Segoe UI Black" panose="020B0A02040204020203" pitchFamily="34" charset="0"/>
              </a:rPr>
              <a:t>Monitoring &amp; Evaluating</a:t>
            </a:r>
          </a:p>
        </p:txBody>
      </p:sp>
      <p:sp>
        <p:nvSpPr>
          <p:cNvPr id="3" name="Content Placeholder 2">
            <a:extLst>
              <a:ext uri="{FF2B5EF4-FFF2-40B4-BE49-F238E27FC236}">
                <a16:creationId xmlns:a16="http://schemas.microsoft.com/office/drawing/2014/main" id="{B2BF4801-4A5C-1868-55C6-EEB60A9D2826}"/>
              </a:ext>
            </a:extLst>
          </p:cNvPr>
          <p:cNvSpPr>
            <a:spLocks noGrp="1"/>
          </p:cNvSpPr>
          <p:nvPr>
            <p:ph idx="1"/>
          </p:nvPr>
        </p:nvSpPr>
        <p:spPr/>
        <p:txBody>
          <a:bodyPr>
            <a:normAutofit lnSpcReduction="10000"/>
          </a:bodyPr>
          <a:lstStyle/>
          <a:p>
            <a:pPr marL="0" indent="0">
              <a:buNone/>
            </a:pPr>
            <a:r>
              <a:rPr lang="en-GB" dirty="0">
                <a:latin typeface="Segoe UI" panose="020B0502040204020203" pitchFamily="34" charset="0"/>
                <a:cs typeface="Segoe UI" panose="020B0502040204020203" pitchFamily="34" charset="0"/>
              </a:rPr>
              <a:t>Some thoughts</a:t>
            </a:r>
          </a:p>
          <a:p>
            <a:r>
              <a:rPr lang="en-GB" dirty="0">
                <a:latin typeface="Segoe UI" panose="020B0502040204020203" pitchFamily="34" charset="0"/>
                <a:cs typeface="Segoe UI" panose="020B0502040204020203" pitchFamily="34" charset="0"/>
              </a:rPr>
              <a:t>Teachers CPD – </a:t>
            </a:r>
            <a:r>
              <a:rPr lang="en-GB" sz="2600" i="1" dirty="0">
                <a:latin typeface="Segoe UI" panose="020B0502040204020203" pitchFamily="34" charset="0"/>
                <a:cs typeface="Segoe UI" panose="020B0502040204020203" pitchFamily="34" charset="0"/>
              </a:rPr>
              <a:t>their knowledge, skills &amp; understanding in the subject</a:t>
            </a:r>
            <a:endParaRPr lang="en-GB" i="1" dirty="0">
              <a:latin typeface="Segoe UI" panose="020B0502040204020203" pitchFamily="34" charset="0"/>
              <a:cs typeface="Segoe UI" panose="020B0502040204020203" pitchFamily="34" charset="0"/>
            </a:endParaRPr>
          </a:p>
          <a:p>
            <a:pPr marL="0" indent="0" algn="ctr">
              <a:buNone/>
            </a:pPr>
            <a:r>
              <a:rPr lang="en-GB" sz="2200" i="1" dirty="0">
                <a:solidFill>
                  <a:srgbClr val="398A9E"/>
                </a:solidFill>
                <a:latin typeface="Segoe UI" panose="020B0502040204020203" pitchFamily="34" charset="0"/>
                <a:cs typeface="Segoe UI" panose="020B0502040204020203" pitchFamily="34" charset="0"/>
              </a:rPr>
              <a:t>[Staff PE Skills Audit – confidence &amp; competence] *Free template</a:t>
            </a:r>
          </a:p>
          <a:p>
            <a:r>
              <a:rPr lang="en-GB" dirty="0">
                <a:latin typeface="Segoe UI" panose="020B0502040204020203" pitchFamily="34" charset="0"/>
                <a:cs typeface="Segoe UI" panose="020B0502040204020203" pitchFamily="34" charset="0"/>
              </a:rPr>
              <a:t>Consistency of approach</a:t>
            </a:r>
          </a:p>
          <a:p>
            <a:r>
              <a:rPr lang="en-GB" dirty="0">
                <a:latin typeface="Segoe UI" panose="020B0502040204020203" pitchFamily="34" charset="0"/>
                <a:cs typeface="Segoe UI" panose="020B0502040204020203" pitchFamily="34" charset="0"/>
              </a:rPr>
              <a:t>Practice </a:t>
            </a:r>
            <a:r>
              <a:rPr lang="en-GB" sz="2400" i="1" dirty="0">
                <a:latin typeface="Segoe UI" panose="020B0502040204020203" pitchFamily="34" charset="0"/>
                <a:cs typeface="Segoe UI" panose="020B0502040204020203" pitchFamily="34" charset="0"/>
              </a:rPr>
              <a:t>– do staff understand this and provide sufficient time?</a:t>
            </a:r>
          </a:p>
          <a:p>
            <a:r>
              <a:rPr lang="en-GB" dirty="0">
                <a:latin typeface="Segoe UI" panose="020B0502040204020203" pitchFamily="34" charset="0"/>
                <a:cs typeface="Segoe UI" panose="020B0502040204020203" pitchFamily="34" charset="0"/>
              </a:rPr>
              <a:t>Feedback </a:t>
            </a:r>
            <a:r>
              <a:rPr lang="en-GB" sz="2400" i="1" dirty="0">
                <a:latin typeface="Segoe UI" panose="020B0502040204020203" pitchFamily="34" charset="0"/>
                <a:cs typeface="Segoe UI" panose="020B0502040204020203" pitchFamily="34" charset="0"/>
              </a:rPr>
              <a:t>– how, when, who, what, where? [Performance Pairs etc.]</a:t>
            </a:r>
          </a:p>
          <a:p>
            <a:endParaRPr lang="en-GB" dirty="0">
              <a:latin typeface="Segoe UI" panose="020B0502040204020203" pitchFamily="34" charset="0"/>
              <a:cs typeface="Segoe UI" panose="020B0502040204020203" pitchFamily="34" charset="0"/>
            </a:endParaRPr>
          </a:p>
          <a:p>
            <a:pPr marL="0" indent="0">
              <a:buNone/>
            </a:pPr>
            <a:r>
              <a:rPr lang="en-GB" b="1" dirty="0">
                <a:solidFill>
                  <a:srgbClr val="C44033"/>
                </a:solidFill>
                <a:latin typeface="Segoe UI" panose="020B0502040204020203" pitchFamily="34" charset="0"/>
                <a:cs typeface="Segoe UI" panose="020B0502040204020203" pitchFamily="34" charset="0"/>
              </a:rPr>
              <a:t>KLOE:  - </a:t>
            </a:r>
            <a:r>
              <a:rPr lang="en-GB" i="1" dirty="0">
                <a:solidFill>
                  <a:srgbClr val="C44033"/>
                </a:solidFill>
                <a:latin typeface="Segoe UI" panose="020B0502040204020203" pitchFamily="34" charset="0"/>
                <a:cs typeface="Segoe UI" panose="020B0502040204020203" pitchFamily="34" charset="0"/>
              </a:rPr>
              <a:t>What do YOU know? How do you know it and what evidence do you have?</a:t>
            </a:r>
          </a:p>
        </p:txBody>
      </p:sp>
      <p:pic>
        <p:nvPicPr>
          <p:cNvPr id="4" name="Picture 3">
            <a:extLst>
              <a:ext uri="{FF2B5EF4-FFF2-40B4-BE49-F238E27FC236}">
                <a16:creationId xmlns:a16="http://schemas.microsoft.com/office/drawing/2014/main" id="{3E182C10-6E29-4ECC-F6D2-2878B45F4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895628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A508-083E-6982-04A8-80BED5E30BED}"/>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Teacher’s Subject knowledge</a:t>
            </a:r>
          </a:p>
        </p:txBody>
      </p:sp>
      <p:sp>
        <p:nvSpPr>
          <p:cNvPr id="3" name="Content Placeholder 2">
            <a:extLst>
              <a:ext uri="{FF2B5EF4-FFF2-40B4-BE49-F238E27FC236}">
                <a16:creationId xmlns:a16="http://schemas.microsoft.com/office/drawing/2014/main" id="{FD3E75F6-8069-BADC-1F72-DAC9315E0FF5}"/>
              </a:ext>
            </a:extLst>
          </p:cNvPr>
          <p:cNvSpPr>
            <a:spLocks noGrp="1"/>
          </p:cNvSpPr>
          <p:nvPr>
            <p:ph idx="1"/>
          </p:nvPr>
        </p:nvSpPr>
        <p:spPr>
          <a:xfrm>
            <a:off x="838200" y="1610472"/>
            <a:ext cx="10515600" cy="4351338"/>
          </a:xfrm>
        </p:spPr>
        <p:txBody>
          <a:bodyPr/>
          <a:lstStyle/>
          <a:p>
            <a:r>
              <a:rPr lang="en-GB" sz="1800" b="1" dirty="0">
                <a:effectLst/>
                <a:latin typeface="Segoe UI" panose="020B0502040204020203" pitchFamily="34" charset="0"/>
                <a:ea typeface="Calibri" panose="020F0502020204030204" pitchFamily="34" charset="0"/>
                <a:cs typeface="Times New Roman" panose="02020603050405020304" pitchFamily="18" charset="0"/>
              </a:rPr>
              <a:t>Pupils should be taught to:</a:t>
            </a:r>
            <a:r>
              <a:rPr lang="en-GB" sz="1800" dirty="0">
                <a:effectLst/>
                <a:latin typeface="Segoe UI" panose="020B0502040204020203" pitchFamily="34" charset="0"/>
                <a:ea typeface="Calibri" panose="020F0502020204030204" pitchFamily="34" charset="0"/>
                <a:cs typeface="Times New Roman" panose="02020603050405020304" pitchFamily="18" charset="0"/>
              </a:rPr>
              <a:t> </a:t>
            </a:r>
            <a:r>
              <a:rPr lang="en-GB" sz="1800" i="1" dirty="0">
                <a:effectLst/>
                <a:latin typeface="Segoe UI" panose="020B0502040204020203" pitchFamily="34" charset="0"/>
                <a:ea typeface="Calibri" panose="020F0502020204030204" pitchFamily="34" charset="0"/>
                <a:cs typeface="Times New Roman" panose="02020603050405020304" pitchFamily="18" charset="0"/>
              </a:rPr>
              <a:t>master basic movements including running, jumping, throwing and catching, as well as developing balance, agility and co-ordination, and begin to apply these in a range of activities; participate in team games, developing </a:t>
            </a:r>
            <a:r>
              <a:rPr lang="en-GB" sz="1800" b="1" i="1" dirty="0">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simple tactics for attacking and defending</a:t>
            </a:r>
            <a:r>
              <a:rPr lang="en-GB" sz="1800" i="1" dirty="0">
                <a:effectLst/>
                <a:latin typeface="Segoe UI" panose="020B0502040204020203" pitchFamily="34" charset="0"/>
                <a:ea typeface="Calibri" panose="020F0502020204030204" pitchFamily="34" charset="0"/>
                <a:cs typeface="Times New Roman" panose="02020603050405020304" pitchFamily="18" charset="0"/>
              </a:rPr>
              <a:t>; perform dances using simple movement patterns.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Segoe UI" panose="020B0502040204020203" pitchFamily="34" charset="0"/>
                <a:ea typeface="Calibri" panose="020F0502020204030204" pitchFamily="34" charset="0"/>
                <a:cs typeface="Times New Roman" panose="02020603050405020304" pitchFamily="18" charset="0"/>
              </a:rPr>
              <a:t>Pupils should be taught to:</a:t>
            </a:r>
            <a:r>
              <a:rPr lang="en-GB" sz="1800" dirty="0">
                <a:effectLst/>
                <a:latin typeface="Segoe UI" panose="020B0502040204020203" pitchFamily="34" charset="0"/>
                <a:ea typeface="Calibri" panose="020F0502020204030204" pitchFamily="34" charset="0"/>
                <a:cs typeface="Times New Roman" panose="02020603050405020304" pitchFamily="18" charset="0"/>
              </a:rPr>
              <a:t> </a:t>
            </a:r>
            <a:r>
              <a:rPr lang="en-GB" sz="1800" i="1" dirty="0">
                <a:effectLst/>
                <a:latin typeface="Segoe UI" panose="020B0502040204020203" pitchFamily="34" charset="0"/>
                <a:ea typeface="Calibri" panose="020F0502020204030204" pitchFamily="34" charset="0"/>
                <a:cs typeface="Times New Roman" panose="02020603050405020304" pitchFamily="18" charset="0"/>
              </a:rPr>
              <a:t>use running, jumping, throwing and catching in isolation and in combination; play competitive games, modified where appropriate [for example, badminton, basketball, cricket, football, hockey, netball, rounders and tennis], and </a:t>
            </a:r>
            <a:r>
              <a:rPr lang="en-GB" sz="1800" b="1" i="1" dirty="0">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apply basic principles suitable for attacking and defending</a:t>
            </a:r>
            <a:r>
              <a:rPr lang="en-GB" sz="1800" i="1" dirty="0">
                <a:effectLst/>
                <a:latin typeface="Segoe UI" panose="020B0502040204020203" pitchFamily="34" charset="0"/>
                <a:ea typeface="Calibri" panose="020F0502020204030204" pitchFamily="34" charset="0"/>
                <a:cs typeface="Times New Roman" panose="02020603050405020304" pitchFamily="18" charset="0"/>
              </a:rPr>
              <a:t>; develop flexibility, strength, technique, control and balance [for example, through athletics and gymnastics]; perform dances using a range of movement patterns; take part in outdoor and adventurous activity challenges both individually and within a team; compare their performances with previous ones and demonstrate improvement to achieve their personal best.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C44033"/>
                </a:solidFill>
                <a:latin typeface="Segoe UI" panose="020B0502040204020203" pitchFamily="34" charset="0"/>
                <a:cs typeface="Segoe UI" panose="020B0502040204020203" pitchFamily="34" charset="0"/>
              </a:rPr>
              <a:t>What are the common principles of Attack and Defence in terms of Games?</a:t>
            </a:r>
          </a:p>
        </p:txBody>
      </p:sp>
      <p:pic>
        <p:nvPicPr>
          <p:cNvPr id="4" name="Picture 3">
            <a:extLst>
              <a:ext uri="{FF2B5EF4-FFF2-40B4-BE49-F238E27FC236}">
                <a16:creationId xmlns:a16="http://schemas.microsoft.com/office/drawing/2014/main" id="{3D4A736B-C2F4-F218-5618-22E54E77F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3845563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0855-BB6B-9C60-4246-51FD0190962B}"/>
              </a:ext>
            </a:extLst>
          </p:cNvPr>
          <p:cNvSpPr>
            <a:spLocks noGrp="1"/>
          </p:cNvSpPr>
          <p:nvPr>
            <p:ph type="title"/>
          </p:nvPr>
        </p:nvSpPr>
        <p:spPr/>
        <p:txBody>
          <a:bodyPr/>
          <a:lstStyle/>
          <a:p>
            <a:endParaRPr lang="en-GB"/>
          </a:p>
        </p:txBody>
      </p:sp>
      <p:pic>
        <p:nvPicPr>
          <p:cNvPr id="7" name="Picture 6" descr="Table&#10;&#10;Description automatically generated with low confidence">
            <a:extLst>
              <a:ext uri="{FF2B5EF4-FFF2-40B4-BE49-F238E27FC236}">
                <a16:creationId xmlns:a16="http://schemas.microsoft.com/office/drawing/2014/main" id="{208B13DE-13D0-9251-68B3-23410D40D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9" y="139316"/>
            <a:ext cx="11815482" cy="6584213"/>
          </a:xfrm>
          <a:prstGeom prst="rect">
            <a:avLst/>
          </a:prstGeom>
          <a:ln w="28575">
            <a:solidFill>
              <a:srgbClr val="398A9E"/>
            </a:solidFill>
          </a:ln>
        </p:spPr>
      </p:pic>
      <p:sp>
        <p:nvSpPr>
          <p:cNvPr id="9" name="Content Placeholder 8">
            <a:extLst>
              <a:ext uri="{FF2B5EF4-FFF2-40B4-BE49-F238E27FC236}">
                <a16:creationId xmlns:a16="http://schemas.microsoft.com/office/drawing/2014/main" id="{BA564449-40B5-A278-F37C-9023F79EE77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19386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imeline&#10;&#10;Description automatically generated">
            <a:extLst>
              <a:ext uri="{FF2B5EF4-FFF2-40B4-BE49-F238E27FC236}">
                <a16:creationId xmlns:a16="http://schemas.microsoft.com/office/drawing/2014/main" id="{7C510541-EFB9-14B6-582C-30DD0589D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224" y="1970918"/>
            <a:ext cx="6579212" cy="4602069"/>
          </a:xfrm>
          <a:prstGeom prst="rect">
            <a:avLst/>
          </a:prstGeom>
          <a:ln w="28575">
            <a:solidFill>
              <a:srgbClr val="398A9E"/>
            </a:solidFill>
          </a:ln>
        </p:spPr>
      </p:pic>
      <p:pic>
        <p:nvPicPr>
          <p:cNvPr id="7" name="Picture 6" descr="Timeline&#10;&#10;Description automatically generated">
            <a:extLst>
              <a:ext uri="{FF2B5EF4-FFF2-40B4-BE49-F238E27FC236}">
                <a16:creationId xmlns:a16="http://schemas.microsoft.com/office/drawing/2014/main" id="{252E3E0C-3D11-D890-CC44-F2ACF69AE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281" y="1313483"/>
            <a:ext cx="6911678" cy="4798141"/>
          </a:xfrm>
          <a:prstGeom prst="rect">
            <a:avLst/>
          </a:prstGeom>
          <a:ln w="28575">
            <a:solidFill>
              <a:srgbClr val="398A9E"/>
            </a:solidFill>
          </a:ln>
        </p:spPr>
      </p:pic>
      <p:sp>
        <p:nvSpPr>
          <p:cNvPr id="2" name="Title 1">
            <a:extLst>
              <a:ext uri="{FF2B5EF4-FFF2-40B4-BE49-F238E27FC236}">
                <a16:creationId xmlns:a16="http://schemas.microsoft.com/office/drawing/2014/main" id="{91E94DC2-74FE-E897-17FF-B19508E97E4B}"/>
              </a:ext>
            </a:extLst>
          </p:cNvPr>
          <p:cNvSpPr>
            <a:spLocks noGrp="1"/>
          </p:cNvSpPr>
          <p:nvPr>
            <p:ph type="title"/>
          </p:nvPr>
        </p:nvSpPr>
        <p:spPr/>
        <p:txBody>
          <a:bodyPr/>
          <a:lstStyle/>
          <a:p>
            <a:endParaRPr lang="en-GB"/>
          </a:p>
        </p:txBody>
      </p:sp>
      <p:pic>
        <p:nvPicPr>
          <p:cNvPr id="5" name="Content Placeholder 4" descr="Timeline&#10;&#10;Description automatically generated">
            <a:extLst>
              <a:ext uri="{FF2B5EF4-FFF2-40B4-BE49-F238E27FC236}">
                <a16:creationId xmlns:a16="http://schemas.microsoft.com/office/drawing/2014/main" id="{53E40CD8-5684-DF06-8F9D-91B91AACB40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0199" y="285013"/>
            <a:ext cx="6991919" cy="5136795"/>
          </a:xfrm>
          <a:ln w="38100">
            <a:solidFill>
              <a:srgbClr val="398A9E"/>
            </a:solidFill>
          </a:ln>
        </p:spPr>
      </p:pic>
      <p:pic>
        <p:nvPicPr>
          <p:cNvPr id="3" name="Picture 2">
            <a:extLst>
              <a:ext uri="{FF2B5EF4-FFF2-40B4-BE49-F238E27FC236}">
                <a16:creationId xmlns:a16="http://schemas.microsoft.com/office/drawing/2014/main" id="{02A65E11-93DB-4341-5F24-4ACA8CCE09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873274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A367-3E59-0A44-0F33-F0509A4D1BF5}"/>
              </a:ext>
            </a:extLst>
          </p:cNvPr>
          <p:cNvSpPr>
            <a:spLocks noGrp="1"/>
          </p:cNvSpPr>
          <p:nvPr>
            <p:ph type="title"/>
          </p:nvPr>
        </p:nvSpPr>
        <p:spPr/>
        <p:txBody>
          <a:bodyPr>
            <a:normAutofit/>
          </a:bodyPr>
          <a:lstStyle/>
          <a:p>
            <a:r>
              <a:rPr lang="en-GB" sz="2400" dirty="0">
                <a:solidFill>
                  <a:srgbClr val="C44033"/>
                </a:solidFill>
                <a:latin typeface="Segoe UI" panose="020B0502040204020203" pitchFamily="34" charset="0"/>
                <a:ea typeface="Segoe UI Black" panose="020B0A02040204020203" pitchFamily="34" charset="0"/>
                <a:cs typeface="Segoe UI" panose="020B0502040204020203" pitchFamily="34" charset="0"/>
              </a:rPr>
              <a:t>Section 3</a:t>
            </a:r>
            <a:br>
              <a:rPr lang="en-GB" sz="4000" dirty="0">
                <a:solidFill>
                  <a:srgbClr val="398A9E"/>
                </a:solidFill>
                <a:latin typeface="Segoe UI Black" panose="020B0A02040204020203" pitchFamily="34" charset="0"/>
                <a:ea typeface="Segoe UI Black" panose="020B0A02040204020203" pitchFamily="34" charset="0"/>
              </a:rPr>
            </a:br>
            <a:r>
              <a:rPr lang="en-GB" sz="4000" dirty="0">
                <a:solidFill>
                  <a:srgbClr val="398A9E"/>
                </a:solidFill>
                <a:latin typeface="Segoe UI Black" panose="020B0A02040204020203" pitchFamily="34" charset="0"/>
                <a:ea typeface="Segoe UI Black" panose="020B0A02040204020203" pitchFamily="34" charset="0"/>
              </a:rPr>
              <a:t>Curriculum Content</a:t>
            </a:r>
          </a:p>
        </p:txBody>
      </p:sp>
      <p:sp>
        <p:nvSpPr>
          <p:cNvPr id="3" name="Content Placeholder 2">
            <a:extLst>
              <a:ext uri="{FF2B5EF4-FFF2-40B4-BE49-F238E27FC236}">
                <a16:creationId xmlns:a16="http://schemas.microsoft.com/office/drawing/2014/main" id="{EC3AB61A-97A1-16A9-5425-B90BC114FF88}"/>
              </a:ext>
            </a:extLst>
          </p:cNvPr>
          <p:cNvSpPr>
            <a:spLocks noGrp="1"/>
          </p:cNvSpPr>
          <p:nvPr>
            <p:ph idx="1"/>
          </p:nvPr>
        </p:nvSpPr>
        <p:spPr/>
        <p:txBody>
          <a:bodyPr/>
          <a:lstStyle/>
          <a:p>
            <a:pPr marL="0" indent="0">
              <a:buNone/>
            </a:pPr>
            <a:r>
              <a:rPr lang="en-GB" dirty="0">
                <a:latin typeface="Segoe UI" panose="020B0502040204020203" pitchFamily="34" charset="0"/>
                <a:cs typeface="Segoe UI" panose="020B0502040204020203" pitchFamily="34" charset="0"/>
              </a:rPr>
              <a:t>Your curriculum approach.</a:t>
            </a:r>
          </a:p>
          <a:p>
            <a:r>
              <a:rPr lang="en-GB" dirty="0">
                <a:latin typeface="Segoe UI" panose="020B0502040204020203" pitchFamily="34" charset="0"/>
                <a:cs typeface="Segoe UI" panose="020B0502040204020203" pitchFamily="34" charset="0"/>
              </a:rPr>
              <a:t>So – </a:t>
            </a:r>
            <a:r>
              <a:rPr lang="en-GB" i="1" dirty="0">
                <a:latin typeface="Segoe UI" panose="020B0502040204020203" pitchFamily="34" charset="0"/>
                <a:cs typeface="Segoe UI" panose="020B0502040204020203" pitchFamily="34" charset="0"/>
              </a:rPr>
              <a:t>how is the content of your curriculum chosen? The areas of activity / sports?</a:t>
            </a:r>
          </a:p>
          <a:p>
            <a:endParaRPr lang="en-GB" dirty="0">
              <a:latin typeface="Segoe UI" panose="020B0502040204020203" pitchFamily="34" charset="0"/>
              <a:cs typeface="Segoe UI" panose="020B0502040204020203" pitchFamily="34" charset="0"/>
            </a:endParaRPr>
          </a:p>
          <a:p>
            <a:pPr marL="0" indent="0">
              <a:buNone/>
            </a:pPr>
            <a:r>
              <a:rPr lang="en-GB" b="1" dirty="0">
                <a:solidFill>
                  <a:srgbClr val="398A9E"/>
                </a:solidFill>
                <a:latin typeface="Segoe UI" panose="020B0502040204020203" pitchFamily="34" charset="0"/>
                <a:cs typeface="Segoe UI" panose="020B0502040204020203" pitchFamily="34" charset="0"/>
              </a:rPr>
              <a:t>Discuss with a colleague(s)</a:t>
            </a:r>
          </a:p>
          <a:p>
            <a:r>
              <a:rPr lang="en-GB" dirty="0">
                <a:latin typeface="Segoe UI" panose="020B0502040204020203" pitchFamily="34" charset="0"/>
                <a:cs typeface="Segoe UI" panose="020B0502040204020203" pitchFamily="34" charset="0"/>
              </a:rPr>
              <a:t>What areas of activity and / or sports have you chosen and why?</a:t>
            </a:r>
          </a:p>
          <a:p>
            <a:endParaRPr lang="en-GB" dirty="0">
              <a:latin typeface="Segoe UI" panose="020B0502040204020203" pitchFamily="34" charset="0"/>
              <a:cs typeface="Segoe UI" panose="020B0502040204020203" pitchFamily="34" charset="0"/>
            </a:endParaRPr>
          </a:p>
          <a:p>
            <a:pPr marL="0" indent="0" algn="ctr">
              <a:buNone/>
            </a:pPr>
            <a:r>
              <a:rPr lang="en-GB" b="1" i="1" dirty="0">
                <a:solidFill>
                  <a:srgbClr val="C44033"/>
                </a:solidFill>
                <a:latin typeface="Segoe UI" panose="020B0502040204020203" pitchFamily="34" charset="0"/>
                <a:cs typeface="Segoe UI" panose="020B0502040204020203" pitchFamily="34" charset="0"/>
              </a:rPr>
              <a:t>Be prepared to explain the inclusion of sports etc. in your long-term plan / curriculum map.</a:t>
            </a:r>
          </a:p>
        </p:txBody>
      </p:sp>
      <p:pic>
        <p:nvPicPr>
          <p:cNvPr id="4" name="Picture 3">
            <a:extLst>
              <a:ext uri="{FF2B5EF4-FFF2-40B4-BE49-F238E27FC236}">
                <a16:creationId xmlns:a16="http://schemas.microsoft.com/office/drawing/2014/main" id="{4AA5410C-7834-7837-DB03-3E02B7170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760383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C373A-EA1E-4CC5-C486-359CDBC7B9BA}"/>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What’s in, what’s not?</a:t>
            </a:r>
          </a:p>
        </p:txBody>
      </p:sp>
      <p:sp>
        <p:nvSpPr>
          <p:cNvPr id="3" name="Content Placeholder 2">
            <a:extLst>
              <a:ext uri="{FF2B5EF4-FFF2-40B4-BE49-F238E27FC236}">
                <a16:creationId xmlns:a16="http://schemas.microsoft.com/office/drawing/2014/main" id="{FA7F7D30-3146-159B-D74B-D23FE41FB660}"/>
              </a:ext>
            </a:extLst>
          </p:cNvPr>
          <p:cNvSpPr>
            <a:spLocks noGrp="1"/>
          </p:cNvSpPr>
          <p:nvPr>
            <p:ph idx="1"/>
          </p:nvPr>
        </p:nvSpPr>
        <p:spPr/>
        <p:txBody>
          <a:bodyPr>
            <a:normAutofit lnSpcReduction="10000"/>
          </a:bodyPr>
          <a:lstStyle/>
          <a:p>
            <a:r>
              <a:rPr lang="en-GB" dirty="0"/>
              <a:t>Being able to tell the narrative of why your curriculum looks the way it does should rely and be based upon sound educational principles</a:t>
            </a:r>
          </a:p>
          <a:p>
            <a:endParaRPr lang="en-GB" dirty="0"/>
          </a:p>
          <a:p>
            <a:r>
              <a:rPr lang="en-GB" dirty="0"/>
              <a:t>Reflect the need of pupils / community context</a:t>
            </a:r>
          </a:p>
          <a:p>
            <a:r>
              <a:rPr lang="en-GB" dirty="0"/>
              <a:t>Deliver the aims of the national curriculum</a:t>
            </a:r>
          </a:p>
          <a:p>
            <a:r>
              <a:rPr lang="en-GB" dirty="0"/>
              <a:t>Link and develop pupils K,S,U in a progressive sequence</a:t>
            </a:r>
          </a:p>
          <a:p>
            <a:r>
              <a:rPr lang="en-GB" dirty="0"/>
              <a:t>Block pupils learning to give time, richer understanding</a:t>
            </a:r>
          </a:p>
          <a:p>
            <a:r>
              <a:rPr lang="en-GB" i="1" dirty="0">
                <a:solidFill>
                  <a:srgbClr val="C44033"/>
                </a:solidFill>
              </a:rPr>
              <a:t>The local football club can only work with us on certain days</a:t>
            </a:r>
          </a:p>
          <a:p>
            <a:r>
              <a:rPr lang="en-GB" i="1" dirty="0">
                <a:solidFill>
                  <a:srgbClr val="C44033"/>
                </a:solidFill>
              </a:rPr>
              <a:t>We had the opportunity to have 3 weeks of &lt;insert&gt;</a:t>
            </a:r>
          </a:p>
        </p:txBody>
      </p:sp>
      <p:pic>
        <p:nvPicPr>
          <p:cNvPr id="4" name="Picture 3">
            <a:extLst>
              <a:ext uri="{FF2B5EF4-FFF2-40B4-BE49-F238E27FC236}">
                <a16:creationId xmlns:a16="http://schemas.microsoft.com/office/drawing/2014/main" id="{B2D18682-0EF4-C8F3-5B87-9AD65261C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1840116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7217-DEC4-637E-2CF2-EF313AE76CB9}"/>
              </a:ext>
            </a:extLst>
          </p:cNvPr>
          <p:cNvSpPr>
            <a:spLocks noGrp="1"/>
          </p:cNvSpPr>
          <p:nvPr>
            <p:ph type="title"/>
          </p:nvPr>
        </p:nvSpPr>
        <p:spPr/>
        <p:txBody>
          <a:bodyPr/>
          <a:lstStyle/>
          <a:p>
            <a:endParaRPr lang="en-GB"/>
          </a:p>
        </p:txBody>
      </p:sp>
      <p:pic>
        <p:nvPicPr>
          <p:cNvPr id="6" name="Content Placeholder 5" descr="A person wearing a mask&#10;&#10;Description automatically generated with low confidence">
            <a:extLst>
              <a:ext uri="{FF2B5EF4-FFF2-40B4-BE49-F238E27FC236}">
                <a16:creationId xmlns:a16="http://schemas.microsoft.com/office/drawing/2014/main" id="{AE175A74-76E7-D97F-F46D-915BDFE04E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8876" y="855475"/>
            <a:ext cx="5760477" cy="5760477"/>
          </a:xfrm>
        </p:spPr>
      </p:pic>
      <p:sp>
        <p:nvSpPr>
          <p:cNvPr id="4" name="Rectangle: Rounded Corners 3">
            <a:extLst>
              <a:ext uri="{FF2B5EF4-FFF2-40B4-BE49-F238E27FC236}">
                <a16:creationId xmlns:a16="http://schemas.microsoft.com/office/drawing/2014/main" id="{D59A45FC-DB8C-8949-1248-6717BFD70F32}"/>
              </a:ext>
            </a:extLst>
          </p:cNvPr>
          <p:cNvSpPr/>
          <p:nvPr/>
        </p:nvSpPr>
        <p:spPr>
          <a:xfrm>
            <a:off x="1658471" y="1308846"/>
            <a:ext cx="7593106" cy="3810747"/>
          </a:xfrm>
          <a:prstGeom prst="roundRect">
            <a:avLst/>
          </a:prstGeom>
          <a:solidFill>
            <a:schemeClr val="bg1"/>
          </a:solidFill>
          <a:ln w="57150">
            <a:solidFill>
              <a:srgbClr val="398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rgbClr val="C44033"/>
                </a:solidFill>
              </a:rPr>
              <a:t>I don’t need to include Football in our curriculum - prove me wrong</a:t>
            </a:r>
          </a:p>
        </p:txBody>
      </p:sp>
      <p:pic>
        <p:nvPicPr>
          <p:cNvPr id="1026" name="Picture 2" descr="Deflated Ball Images – Browse 9,802 Stock Photos, Vectors, and Video |  Adobe Stock">
            <a:extLst>
              <a:ext uri="{FF2B5EF4-FFF2-40B4-BE49-F238E27FC236}">
                <a16:creationId xmlns:a16="http://schemas.microsoft.com/office/drawing/2014/main" id="{13CF523F-13EA-F3EE-6408-CDF5BB351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439" y="5178611"/>
            <a:ext cx="2067483" cy="13783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5413D97-4E01-2E45-510F-DD28B05FC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399733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0133-8E52-A7BE-D22A-648B72FEC7AB}"/>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Sticking with Games</a:t>
            </a:r>
          </a:p>
        </p:txBody>
      </p:sp>
      <p:sp>
        <p:nvSpPr>
          <p:cNvPr id="3" name="Content Placeholder 2">
            <a:extLst>
              <a:ext uri="{FF2B5EF4-FFF2-40B4-BE49-F238E27FC236}">
                <a16:creationId xmlns:a16="http://schemas.microsoft.com/office/drawing/2014/main" id="{AFDA7309-D094-299D-D45E-BB0371174D5E}"/>
              </a:ext>
            </a:extLst>
          </p:cNvPr>
          <p:cNvSpPr>
            <a:spLocks noGrp="1"/>
          </p:cNvSpPr>
          <p:nvPr>
            <p:ph idx="1"/>
          </p:nvPr>
        </p:nvSpPr>
        <p:spPr/>
        <p:txBody>
          <a:bodyPr>
            <a:normAutofit lnSpcReduction="10000"/>
          </a:bodyPr>
          <a:lstStyle/>
          <a:p>
            <a:r>
              <a:rPr lang="en-GB" dirty="0">
                <a:latin typeface="Segoe UI" panose="020B0502040204020203" pitchFamily="34" charset="0"/>
                <a:cs typeface="Segoe UI" panose="020B0502040204020203" pitchFamily="34" charset="0"/>
              </a:rPr>
              <a:t>How do sports chosen link and align with each other </a:t>
            </a:r>
            <a:r>
              <a:rPr lang="en-GB" sz="2400" i="1" dirty="0">
                <a:solidFill>
                  <a:srgbClr val="398A9E"/>
                </a:solidFill>
                <a:latin typeface="Segoe UI" panose="020B0502040204020203" pitchFamily="34" charset="0"/>
                <a:cs typeface="Segoe UI" panose="020B0502040204020203" pitchFamily="34" charset="0"/>
              </a:rPr>
              <a:t>(e.g. balance of games categories, common principles)</a:t>
            </a:r>
            <a:endParaRPr lang="en-GB" i="1" dirty="0">
              <a:solidFill>
                <a:srgbClr val="398A9E"/>
              </a:solidFill>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Do you provide sufficient depth and time to develop motor competencies, rules, strategies and tactics across your curriculum?</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Do you provide opportunities to revisit, re-encounter, recap learning and the opportunities for subsequent transference of learning </a:t>
            </a:r>
            <a:r>
              <a:rPr lang="en-GB" sz="2400" i="1" dirty="0">
                <a:solidFill>
                  <a:srgbClr val="398A9E"/>
                </a:solidFill>
                <a:latin typeface="Segoe UI" panose="020B0502040204020203" pitchFamily="34" charset="0"/>
                <a:cs typeface="Segoe UI" panose="020B0502040204020203" pitchFamily="34" charset="0"/>
              </a:rPr>
              <a:t>(application, selection)</a:t>
            </a:r>
          </a:p>
          <a:p>
            <a:endParaRPr lang="en-GB" dirty="0"/>
          </a:p>
        </p:txBody>
      </p:sp>
      <p:pic>
        <p:nvPicPr>
          <p:cNvPr id="4" name="Picture 3">
            <a:extLst>
              <a:ext uri="{FF2B5EF4-FFF2-40B4-BE49-F238E27FC236}">
                <a16:creationId xmlns:a16="http://schemas.microsoft.com/office/drawing/2014/main" id="{D25EA55D-73DF-D0D0-93DD-3533EF34D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19421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0BE5-22B0-83B8-FA3A-235EEE6BFB06}"/>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Learning Objectives</a:t>
            </a:r>
          </a:p>
        </p:txBody>
      </p:sp>
      <p:sp>
        <p:nvSpPr>
          <p:cNvPr id="3" name="Content Placeholder 2">
            <a:extLst>
              <a:ext uri="{FF2B5EF4-FFF2-40B4-BE49-F238E27FC236}">
                <a16:creationId xmlns:a16="http://schemas.microsoft.com/office/drawing/2014/main" id="{C8923985-E279-E188-36F8-D63E17A1F235}"/>
              </a:ext>
            </a:extLst>
          </p:cNvPr>
          <p:cNvSpPr>
            <a:spLocks noGrp="1"/>
          </p:cNvSpPr>
          <p:nvPr>
            <p:ph idx="1"/>
          </p:nvPr>
        </p:nvSpPr>
        <p:spPr>
          <a:xfrm>
            <a:off x="838200" y="1690688"/>
            <a:ext cx="10515600" cy="4351338"/>
          </a:xfrm>
        </p:spPr>
        <p:txBody>
          <a:bodyPr>
            <a:noAutofit/>
          </a:bodyPr>
          <a:lstStyle/>
          <a:p>
            <a:pPr marL="342900" indent="-342900">
              <a:buFont typeface="Symbol" panose="05050102010706020507" pitchFamily="18" charset="2"/>
              <a:buChar char=""/>
            </a:pPr>
            <a:r>
              <a:rPr lang="en-GB" sz="2400" dirty="0">
                <a:effectLst/>
                <a:latin typeface="Segoe UI" panose="020B0502040204020203" pitchFamily="34" charset="0"/>
                <a:ea typeface="Calibri" panose="020F0502020204030204" pitchFamily="34" charset="0"/>
                <a:cs typeface="Segoe UI" panose="020B0502040204020203" pitchFamily="34" charset="0"/>
              </a:rPr>
              <a:t>To reflect upon current practice, </a:t>
            </a:r>
            <a:r>
              <a:rPr lang="en-GB" sz="2400" dirty="0">
                <a:latin typeface="Segoe UI" panose="020B0502040204020203" pitchFamily="34" charset="0"/>
                <a:ea typeface="Calibri" panose="020F0502020204030204" pitchFamily="34" charset="0"/>
                <a:cs typeface="Segoe UI" panose="020B0502040204020203" pitchFamily="34" charset="0"/>
              </a:rPr>
              <a:t>share ideas and practice, </a:t>
            </a:r>
            <a:r>
              <a:rPr lang="en-GB" sz="2400" dirty="0">
                <a:effectLst/>
                <a:latin typeface="Segoe UI" panose="020B0502040204020203" pitchFamily="34" charset="0"/>
                <a:ea typeface="Calibri" panose="020F0502020204030204" pitchFamily="34" charset="0"/>
                <a:cs typeface="Segoe UI" panose="020B0502040204020203" pitchFamily="34" charset="0"/>
              </a:rPr>
              <a:t>challenge practice</a:t>
            </a:r>
          </a:p>
          <a:p>
            <a:pPr marL="342900" indent="-342900">
              <a:buFont typeface="Symbol" panose="05050102010706020507" pitchFamily="18" charset="2"/>
              <a:buChar char=""/>
            </a:pPr>
            <a:r>
              <a:rPr lang="en-GB" sz="2400" dirty="0">
                <a:latin typeface="Segoe UI" panose="020B0502040204020203" pitchFamily="34" charset="0"/>
                <a:ea typeface="Calibri" panose="020F0502020204030204" pitchFamily="34" charset="0"/>
                <a:cs typeface="Segoe UI" panose="020B0502040204020203" pitchFamily="34" charset="0"/>
              </a:rPr>
              <a:t>To review your curriculum offer and its alignment with your wider school vision and values, aims and ethos to place PE at the heart.</a:t>
            </a:r>
          </a:p>
          <a:p>
            <a:pPr marL="342900" indent="-342900">
              <a:buFont typeface="Symbol" panose="05050102010706020507" pitchFamily="18" charset="2"/>
              <a:buChar char=""/>
            </a:pPr>
            <a:r>
              <a:rPr lang="en-GB" sz="2400" dirty="0">
                <a:effectLst/>
                <a:latin typeface="Segoe UI" panose="020B0502040204020203" pitchFamily="34" charset="0"/>
                <a:ea typeface="Calibri" panose="020F0502020204030204" pitchFamily="34" charset="0"/>
                <a:cs typeface="Segoe UI" panose="020B0502040204020203" pitchFamily="34" charset="0"/>
              </a:rPr>
              <a:t>To consider what it means to ‘</a:t>
            </a:r>
            <a:r>
              <a:rPr lang="en-GB" sz="2400" i="1" dirty="0">
                <a:effectLst/>
                <a:latin typeface="Segoe UI" panose="020B0502040204020203" pitchFamily="34" charset="0"/>
                <a:ea typeface="Calibri" panose="020F0502020204030204" pitchFamily="34" charset="0"/>
                <a:cs typeface="Segoe UI" panose="020B0502040204020203" pitchFamily="34" charset="0"/>
              </a:rPr>
              <a:t>Get Better in PE</a:t>
            </a:r>
            <a:r>
              <a:rPr lang="en-GB" sz="2400" dirty="0">
                <a:effectLst/>
                <a:latin typeface="Segoe UI" panose="020B0502040204020203" pitchFamily="34" charset="0"/>
                <a:ea typeface="Calibri" panose="020F0502020204030204" pitchFamily="34" charset="0"/>
                <a:cs typeface="Segoe UI" panose="020B0502040204020203" pitchFamily="34" charset="0"/>
              </a:rPr>
              <a:t>’ in your school</a:t>
            </a:r>
          </a:p>
          <a:p>
            <a:pPr marL="342900" indent="-342900">
              <a:buFont typeface="Symbol" panose="05050102010706020507" pitchFamily="18" charset="2"/>
              <a:buChar char=""/>
            </a:pPr>
            <a:r>
              <a:rPr lang="en-GB" sz="2400" dirty="0">
                <a:latin typeface="Segoe UI" panose="020B0502040204020203" pitchFamily="34" charset="0"/>
                <a:ea typeface="Calibri" panose="020F0502020204030204" pitchFamily="34" charset="0"/>
                <a:cs typeface="Segoe UI" panose="020B0502040204020203" pitchFamily="34" charset="0"/>
              </a:rPr>
              <a:t>How will </a:t>
            </a:r>
            <a:r>
              <a:rPr lang="en-GB" sz="2400" b="1" dirty="0">
                <a:latin typeface="Segoe UI" panose="020B0502040204020203" pitchFamily="34" charset="0"/>
                <a:ea typeface="Calibri" panose="020F0502020204030204" pitchFamily="34" charset="0"/>
                <a:cs typeface="Segoe UI" panose="020B0502040204020203" pitchFamily="34" charset="0"/>
              </a:rPr>
              <a:t>ALL</a:t>
            </a:r>
            <a:r>
              <a:rPr lang="en-GB" sz="2400" dirty="0">
                <a:latin typeface="Segoe UI" panose="020B0502040204020203" pitchFamily="34" charset="0"/>
                <a:ea typeface="Calibri" panose="020F0502020204030204" pitchFamily="34" charset="0"/>
                <a:cs typeface="Segoe UI" panose="020B0502040204020203" pitchFamily="34" charset="0"/>
              </a:rPr>
              <a:t> pupils be </a:t>
            </a:r>
            <a:r>
              <a:rPr lang="en-GB" sz="2400" b="1" i="1" dirty="0">
                <a:latin typeface="Segoe UI" panose="020B0502040204020203" pitchFamily="34" charset="0"/>
                <a:ea typeface="Calibri" panose="020F0502020204030204" pitchFamily="34" charset="0"/>
                <a:cs typeface="Segoe UI" panose="020B0502040204020203" pitchFamily="34" charset="0"/>
              </a:rPr>
              <a:t>inspired</a:t>
            </a:r>
            <a:r>
              <a:rPr lang="en-GB" sz="2400" dirty="0">
                <a:latin typeface="Segoe UI" panose="020B0502040204020203" pitchFamily="34" charset="0"/>
                <a:ea typeface="Calibri" panose="020F0502020204030204" pitchFamily="34" charset="0"/>
                <a:cs typeface="Segoe UI" panose="020B0502040204020203" pitchFamily="34" charset="0"/>
              </a:rPr>
              <a:t> to </a:t>
            </a:r>
            <a:r>
              <a:rPr lang="en-GB" sz="2400" b="1" i="1" dirty="0">
                <a:latin typeface="Segoe UI" panose="020B0502040204020203" pitchFamily="34" charset="0"/>
                <a:ea typeface="Calibri" panose="020F0502020204030204" pitchFamily="34" charset="0"/>
                <a:cs typeface="Segoe UI" panose="020B0502040204020203" pitchFamily="34" charset="0"/>
              </a:rPr>
              <a:t>succeed</a:t>
            </a:r>
            <a:r>
              <a:rPr lang="en-GB" sz="2400" dirty="0">
                <a:latin typeface="Segoe UI" panose="020B0502040204020203" pitchFamily="34" charset="0"/>
                <a:ea typeface="Calibri" panose="020F0502020204030204" pitchFamily="34" charset="0"/>
                <a:cs typeface="Segoe UI" panose="020B0502040204020203" pitchFamily="34" charset="0"/>
              </a:rPr>
              <a:t> and </a:t>
            </a:r>
            <a:r>
              <a:rPr lang="en-GB" sz="2400" b="1" i="1" dirty="0">
                <a:latin typeface="Segoe UI" panose="020B0502040204020203" pitchFamily="34" charset="0"/>
                <a:ea typeface="Calibri" panose="020F0502020204030204" pitchFamily="34" charset="0"/>
                <a:cs typeface="Segoe UI" panose="020B0502040204020203" pitchFamily="34" charset="0"/>
              </a:rPr>
              <a:t>excel</a:t>
            </a:r>
            <a:r>
              <a:rPr lang="en-GB" sz="2400" dirty="0">
                <a:latin typeface="Segoe UI" panose="020B0502040204020203" pitchFamily="34" charset="0"/>
                <a:ea typeface="Calibri" panose="020F0502020204030204" pitchFamily="34" charset="0"/>
                <a:cs typeface="Segoe UI" panose="020B0502040204020203" pitchFamily="34" charset="0"/>
              </a:rPr>
              <a:t>?</a:t>
            </a:r>
          </a:p>
          <a:p>
            <a:pPr marL="342900" indent="-342900">
              <a:buFont typeface="Symbol" panose="05050102010706020507" pitchFamily="18" charset="2"/>
              <a:buChar char=""/>
            </a:pPr>
            <a:r>
              <a:rPr lang="en-GB" sz="2400" dirty="0">
                <a:effectLst/>
                <a:latin typeface="Segoe UI" panose="020B0502040204020203" pitchFamily="34" charset="0"/>
                <a:ea typeface="Calibri" panose="020F0502020204030204" pitchFamily="34" charset="0"/>
                <a:cs typeface="Segoe UI" panose="020B0502040204020203" pitchFamily="34" charset="0"/>
              </a:rPr>
              <a:t>Reflect upon your provision – is it </a:t>
            </a:r>
            <a:r>
              <a:rPr lang="en-GB" sz="2400" b="1" i="1" dirty="0">
                <a:effectLst/>
                <a:latin typeface="Segoe UI" panose="020B0502040204020203" pitchFamily="34" charset="0"/>
                <a:ea typeface="Calibri" panose="020F0502020204030204" pitchFamily="34" charset="0"/>
                <a:cs typeface="Segoe UI" panose="020B0502040204020203" pitchFamily="34" charset="0"/>
              </a:rPr>
              <a:t>ambitious </a:t>
            </a:r>
            <a:r>
              <a:rPr lang="en-GB" sz="2400" dirty="0">
                <a:effectLst/>
                <a:latin typeface="Segoe UI" panose="020B0502040204020203" pitchFamily="34" charset="0"/>
                <a:ea typeface="Calibri" panose="020F0502020204030204" pitchFamily="34" charset="0"/>
                <a:cs typeface="Segoe UI" panose="020B0502040204020203" pitchFamily="34" charset="0"/>
              </a:rPr>
              <a:t>enough?</a:t>
            </a:r>
          </a:p>
          <a:p>
            <a:pPr>
              <a:buFont typeface="Wingdings" panose="05000000000000000000" pitchFamily="2" charset="2"/>
              <a:buChar char="§"/>
            </a:pPr>
            <a:r>
              <a:rPr lang="en-GB" sz="2400" b="1" i="1" dirty="0">
                <a:solidFill>
                  <a:srgbClr val="C44033"/>
                </a:solidFill>
                <a:latin typeface="Segoe UI" panose="020B0502040204020203" pitchFamily="34" charset="0"/>
                <a:cs typeface="Segoe UI" panose="020B0502040204020203" pitchFamily="34" charset="0"/>
              </a:rPr>
              <a:t>How are motor competencies developed along with knowledge of rules, strategies and tactics?</a:t>
            </a:r>
          </a:p>
          <a:p>
            <a:pPr>
              <a:buFont typeface="Wingdings" panose="05000000000000000000" pitchFamily="2" charset="2"/>
              <a:buChar char="§"/>
            </a:pPr>
            <a:r>
              <a:rPr lang="en-GB" sz="2400" b="1" i="1" dirty="0">
                <a:solidFill>
                  <a:srgbClr val="C44033"/>
                </a:solidFill>
                <a:latin typeface="Segoe UI" panose="020B0502040204020203" pitchFamily="34" charset="0"/>
                <a:cs typeface="Segoe UI" panose="020B0502040204020203" pitchFamily="34" charset="0"/>
              </a:rPr>
              <a:t>How is confidence and competence developed to ensure the NC aims as well as helping to ensure pupils are informed performers who make healthy participation and active life choices</a:t>
            </a:r>
          </a:p>
        </p:txBody>
      </p:sp>
      <p:pic>
        <p:nvPicPr>
          <p:cNvPr id="4" name="Picture 3">
            <a:extLst>
              <a:ext uri="{FF2B5EF4-FFF2-40B4-BE49-F238E27FC236}">
                <a16:creationId xmlns:a16="http://schemas.microsoft.com/office/drawing/2014/main" id="{23B53182-AA37-7EBD-E3E2-97443FD5D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4095810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6F4E-A3C6-17B3-14D1-8CE96DA38C82}"/>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cs typeface="Segoe UI" panose="020B0502040204020203" pitchFamily="34" charset="0"/>
              </a:rPr>
              <a:t>Across the whole school</a:t>
            </a:r>
          </a:p>
        </p:txBody>
      </p:sp>
      <p:sp>
        <p:nvSpPr>
          <p:cNvPr id="4" name="Rectangle: Rounded Corners 3">
            <a:extLst>
              <a:ext uri="{FF2B5EF4-FFF2-40B4-BE49-F238E27FC236}">
                <a16:creationId xmlns:a16="http://schemas.microsoft.com/office/drawing/2014/main" id="{EA804171-D9F3-A338-01F8-0B141F40570E}"/>
              </a:ext>
            </a:extLst>
          </p:cNvPr>
          <p:cNvSpPr/>
          <p:nvPr/>
        </p:nvSpPr>
        <p:spPr>
          <a:xfrm>
            <a:off x="838200" y="2520902"/>
            <a:ext cx="1600200" cy="1945949"/>
          </a:xfrm>
          <a:prstGeom prst="roundRect">
            <a:avLst/>
          </a:prstGeom>
          <a:solidFill>
            <a:srgbClr val="FFC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Segoe UI Black" panose="020B0A02040204020203" pitchFamily="34" charset="0"/>
                <a:ea typeface="Segoe UI Black" panose="020B0A02040204020203" pitchFamily="34" charset="0"/>
              </a:rPr>
              <a:t>EYFS</a:t>
            </a:r>
          </a:p>
        </p:txBody>
      </p:sp>
      <p:sp>
        <p:nvSpPr>
          <p:cNvPr id="5" name="Rectangle: Rounded Corners 4">
            <a:extLst>
              <a:ext uri="{FF2B5EF4-FFF2-40B4-BE49-F238E27FC236}">
                <a16:creationId xmlns:a16="http://schemas.microsoft.com/office/drawing/2014/main" id="{C46104ED-58C9-88D9-D2AF-C5E2CE8263C6}"/>
              </a:ext>
            </a:extLst>
          </p:cNvPr>
          <p:cNvSpPr/>
          <p:nvPr/>
        </p:nvSpPr>
        <p:spPr>
          <a:xfrm>
            <a:off x="838200" y="4545106"/>
            <a:ext cx="1600200" cy="2142565"/>
          </a:xfrm>
          <a:prstGeom prst="roundRect">
            <a:avLst/>
          </a:prstGeom>
          <a:solidFill>
            <a:srgbClr val="92D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Segoe UI Black" panose="020B0A02040204020203" pitchFamily="34" charset="0"/>
                <a:ea typeface="Segoe UI Black" panose="020B0A02040204020203" pitchFamily="34" charset="0"/>
              </a:rPr>
              <a:t>End  KS 2</a:t>
            </a:r>
          </a:p>
        </p:txBody>
      </p:sp>
      <p:sp>
        <p:nvSpPr>
          <p:cNvPr id="6" name="Rectangle: Rounded Corners 5">
            <a:extLst>
              <a:ext uri="{FF2B5EF4-FFF2-40B4-BE49-F238E27FC236}">
                <a16:creationId xmlns:a16="http://schemas.microsoft.com/office/drawing/2014/main" id="{6BC3896E-A250-A7BB-8C3A-948CE02D0445}"/>
              </a:ext>
            </a:extLst>
          </p:cNvPr>
          <p:cNvSpPr/>
          <p:nvPr/>
        </p:nvSpPr>
        <p:spPr>
          <a:xfrm>
            <a:off x="2613209" y="2520902"/>
            <a:ext cx="8341662" cy="1945949"/>
          </a:xfrm>
          <a:prstGeom prst="roundRect">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Segoe UI" panose="020B0502040204020203" pitchFamily="34" charset="0"/>
                <a:cs typeface="Segoe UI" panose="020B0502040204020203" pitchFamily="34" charset="0"/>
              </a:rPr>
              <a:t>Negotiating space and obstacles safely. </a:t>
            </a:r>
          </a:p>
          <a:p>
            <a:pPr algn="ctr"/>
            <a:r>
              <a:rPr lang="en-GB" sz="2400" dirty="0">
                <a:latin typeface="Segoe UI" panose="020B0502040204020203" pitchFamily="34" charset="0"/>
                <a:cs typeface="Segoe UI" panose="020B0502040204020203" pitchFamily="34" charset="0"/>
              </a:rPr>
              <a:t>Demonstrating strength, balance and coordination when playing.</a:t>
            </a:r>
          </a:p>
          <a:p>
            <a:pPr algn="ctr"/>
            <a:r>
              <a:rPr lang="en-GB" sz="2400" dirty="0">
                <a:latin typeface="Segoe UI" panose="020B0502040204020203" pitchFamily="34" charset="0"/>
                <a:cs typeface="Segoe UI" panose="020B0502040204020203" pitchFamily="34" charset="0"/>
              </a:rPr>
              <a:t>Moving energetically (running, jumping, dancing, hopping, skipping and climbing)</a:t>
            </a:r>
          </a:p>
        </p:txBody>
      </p:sp>
      <p:sp>
        <p:nvSpPr>
          <p:cNvPr id="7" name="Rectangle: Rounded Corners 6">
            <a:extLst>
              <a:ext uri="{FF2B5EF4-FFF2-40B4-BE49-F238E27FC236}">
                <a16:creationId xmlns:a16="http://schemas.microsoft.com/office/drawing/2014/main" id="{4D8968E3-EF68-A29E-3C62-3C794498265D}"/>
              </a:ext>
            </a:extLst>
          </p:cNvPr>
          <p:cNvSpPr/>
          <p:nvPr/>
        </p:nvSpPr>
        <p:spPr>
          <a:xfrm>
            <a:off x="2613209" y="4545106"/>
            <a:ext cx="8341662" cy="2142565"/>
          </a:xfrm>
          <a:prstGeom prst="roundRect">
            <a:avLst/>
          </a:prstGeom>
          <a:solidFill>
            <a:schemeClr val="accent5">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Segoe UI" panose="020B0502040204020203" pitchFamily="34" charset="0"/>
                <a:cs typeface="Segoe UI" panose="020B0502040204020203" pitchFamily="34" charset="0"/>
              </a:rPr>
              <a:t>Running for speed and for distance</a:t>
            </a:r>
          </a:p>
          <a:p>
            <a:pPr algn="ctr"/>
            <a:r>
              <a:rPr lang="en-GB" sz="2400" dirty="0">
                <a:latin typeface="Segoe UI" panose="020B0502040204020203" pitchFamily="34" charset="0"/>
                <a:cs typeface="Segoe UI" panose="020B0502040204020203" pitchFamily="34" charset="0"/>
              </a:rPr>
              <a:t>Throw a range of implements for distance</a:t>
            </a:r>
          </a:p>
          <a:p>
            <a:pPr algn="ctr"/>
            <a:r>
              <a:rPr lang="en-GB" sz="2400" dirty="0">
                <a:latin typeface="Segoe UI" panose="020B0502040204020203" pitchFamily="34" charset="0"/>
                <a:cs typeface="Segoe UI" panose="020B0502040204020203" pitchFamily="34" charset="0"/>
              </a:rPr>
              <a:t>Jump for height and distance and combined with run (hurdles)</a:t>
            </a:r>
          </a:p>
          <a:p>
            <a:pPr algn="ctr"/>
            <a:r>
              <a:rPr lang="en-GB" sz="2400" dirty="0">
                <a:latin typeface="Segoe UI" panose="020B0502040204020203" pitchFamily="34" charset="0"/>
                <a:cs typeface="Segoe UI" panose="020B0502040204020203" pitchFamily="34" charset="0"/>
              </a:rPr>
              <a:t>Domain specific actions e.g. hurdles, javelin</a:t>
            </a:r>
          </a:p>
        </p:txBody>
      </p:sp>
      <p:sp>
        <p:nvSpPr>
          <p:cNvPr id="8" name="Rectangle: Rounded Corners 7">
            <a:extLst>
              <a:ext uri="{FF2B5EF4-FFF2-40B4-BE49-F238E27FC236}">
                <a16:creationId xmlns:a16="http://schemas.microsoft.com/office/drawing/2014/main" id="{012C1950-9391-C693-D099-5F6CBB4690F5}"/>
              </a:ext>
            </a:extLst>
          </p:cNvPr>
          <p:cNvSpPr/>
          <p:nvPr/>
        </p:nvSpPr>
        <p:spPr>
          <a:xfrm>
            <a:off x="1013013" y="1267595"/>
            <a:ext cx="8633010" cy="13255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C44033"/>
                </a:solidFill>
                <a:latin typeface="Segoe UI Black" panose="020B0A02040204020203" pitchFamily="34" charset="0"/>
                <a:ea typeface="Segoe UI Black" panose="020B0A02040204020203" pitchFamily="34" charset="0"/>
              </a:rPr>
              <a:t>Athletics Example - Motor Competencies</a:t>
            </a:r>
          </a:p>
        </p:txBody>
      </p:sp>
      <p:pic>
        <p:nvPicPr>
          <p:cNvPr id="3" name="Picture 2">
            <a:extLst>
              <a:ext uri="{FF2B5EF4-FFF2-40B4-BE49-F238E27FC236}">
                <a16:creationId xmlns:a16="http://schemas.microsoft.com/office/drawing/2014/main" id="{629ABF5F-279A-28BC-30F2-A23F3B685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4127405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79C7-3ACA-9E5E-2606-E0FD3DDB5D73}"/>
              </a:ext>
            </a:extLst>
          </p:cNvPr>
          <p:cNvSpPr>
            <a:spLocks noGrp="1"/>
          </p:cNvSpPr>
          <p:nvPr>
            <p:ph type="title"/>
          </p:nvPr>
        </p:nvSpPr>
        <p:spPr/>
        <p:txBody>
          <a:bodyPr>
            <a:normAutofit/>
          </a:bodyPr>
          <a:lstStyle/>
          <a:p>
            <a:r>
              <a:rPr lang="en-GB" sz="3600" dirty="0">
                <a:solidFill>
                  <a:srgbClr val="398A9E"/>
                </a:solidFill>
                <a:latin typeface="Segoe UI Black" panose="020B0A02040204020203" pitchFamily="34" charset="0"/>
                <a:ea typeface="Segoe UI Black" panose="020B0A02040204020203" pitchFamily="34" charset="0"/>
              </a:rPr>
              <a:t>‘A mile wide and an inch think’</a:t>
            </a:r>
            <a:br>
              <a:rPr lang="en-GB" sz="3600" dirty="0">
                <a:solidFill>
                  <a:srgbClr val="398A9E"/>
                </a:solidFill>
                <a:latin typeface="Segoe UI Black" panose="020B0A02040204020203" pitchFamily="34" charset="0"/>
                <a:ea typeface="Segoe UI Black" panose="020B0A02040204020203" pitchFamily="34" charset="0"/>
              </a:rPr>
            </a:br>
            <a:r>
              <a:rPr lang="en-GB" sz="3200" dirty="0">
                <a:solidFill>
                  <a:srgbClr val="398A9E"/>
                </a:solidFill>
                <a:latin typeface="Segoe UI" panose="020B0502040204020203" pitchFamily="34" charset="0"/>
                <a:ea typeface="Segoe UI Black" panose="020B0A02040204020203" pitchFamily="34" charset="0"/>
                <a:cs typeface="Segoe UI" panose="020B0502040204020203" pitchFamily="34" charset="0"/>
              </a:rPr>
              <a:t>(D. Kirk 2010)</a:t>
            </a:r>
            <a:endParaRPr lang="en-GB" sz="3600" dirty="0">
              <a:solidFill>
                <a:srgbClr val="398A9E"/>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D1F10E1A-B11E-85CD-561E-528603419A02}"/>
              </a:ext>
            </a:extLst>
          </p:cNvPr>
          <p:cNvSpPr>
            <a:spLocks noGrp="1"/>
          </p:cNvSpPr>
          <p:nvPr>
            <p:ph idx="1"/>
          </p:nvPr>
        </p:nvSpPr>
        <p:spPr/>
        <p:txBody>
          <a:bodyPr/>
          <a:lstStyle/>
          <a:p>
            <a:r>
              <a:rPr lang="en-GB" i="1" dirty="0">
                <a:latin typeface="Segoe UI" panose="020B0502040204020203" pitchFamily="34" charset="0"/>
                <a:cs typeface="Segoe UI" panose="020B0502040204020203" pitchFamily="34" charset="0"/>
              </a:rPr>
              <a:t>Often citied as a means to encourage young people to find an activity that they enjoy and to foster subsequent lifelong participation, whilst less depth of content knowledge can be attractive to teachers. Greater depth through fewer activities could support young people to develop greater competence and confidence, increasing their subsequent likelihood of participating in physical activity across the life course.</a:t>
            </a:r>
          </a:p>
          <a:p>
            <a:pPr marL="0" indent="0">
              <a:buNone/>
            </a:pPr>
            <a:r>
              <a:rPr lang="en-GB" i="1" dirty="0">
                <a:latin typeface="Segoe UI" panose="020B0502040204020203" pitchFamily="34" charset="0"/>
                <a:cs typeface="Segoe UI" panose="020B0502040204020203" pitchFamily="34" charset="0"/>
              </a:rPr>
              <a:t> (M. Whitehead, 2010) </a:t>
            </a:r>
          </a:p>
        </p:txBody>
      </p:sp>
      <p:pic>
        <p:nvPicPr>
          <p:cNvPr id="2052" name="Picture 4" descr="Ofsted-logo - Buttershaw Business &amp; Enterprise College">
            <a:extLst>
              <a:ext uri="{FF2B5EF4-FFF2-40B4-BE49-F238E27FC236}">
                <a16:creationId xmlns:a16="http://schemas.microsoft.com/office/drawing/2014/main" id="{5E8C7713-BC63-6C82-09DA-6B0F41AF4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520" y="42669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BE326BA-C6EA-11CB-7BB7-9B09A02A8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1112533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B2132-27FD-56A3-FF2F-EB3407047BD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222B2B-11EF-34D6-E862-76165104FB0A}"/>
              </a:ext>
            </a:extLst>
          </p:cNvPr>
          <p:cNvSpPr>
            <a:spLocks noGrp="1"/>
          </p:cNvSpPr>
          <p:nvPr>
            <p:ph idx="1"/>
          </p:nvPr>
        </p:nvSpPr>
        <p:spPr/>
        <p:txBody>
          <a:bodyPr/>
          <a:lstStyle/>
          <a:p>
            <a:r>
              <a:rPr lang="en-GB" dirty="0">
                <a:latin typeface="Segoe UI" panose="020B0502040204020203" pitchFamily="34" charset="0"/>
                <a:cs typeface="Segoe UI" panose="020B0502040204020203" pitchFamily="34" charset="0"/>
              </a:rPr>
              <a:t>Ofsted are at pains to stress that doing fewer activities but learning more and doing more make a real difference</a:t>
            </a:r>
          </a:p>
          <a:p>
            <a:r>
              <a:rPr lang="en-GB" dirty="0">
                <a:latin typeface="Segoe UI" panose="020B0502040204020203" pitchFamily="34" charset="0"/>
                <a:cs typeface="Segoe UI" panose="020B0502040204020203" pitchFamily="34" charset="0"/>
              </a:rPr>
              <a:t>Common phrase is ‘</a:t>
            </a:r>
            <a:r>
              <a:rPr lang="en-GB" i="1" dirty="0">
                <a:latin typeface="Segoe UI" panose="020B0502040204020203" pitchFamily="34" charset="0"/>
                <a:cs typeface="Segoe UI" panose="020B0502040204020203" pitchFamily="34" charset="0"/>
              </a:rPr>
              <a:t>know more and do more</a:t>
            </a:r>
            <a:r>
              <a:rPr lang="en-GB" dirty="0">
                <a:latin typeface="Segoe UI" panose="020B0502040204020203" pitchFamily="34" charset="0"/>
                <a:cs typeface="Segoe UI" panose="020B0502040204020203" pitchFamily="34" charset="0"/>
              </a:rPr>
              <a:t>’</a:t>
            </a:r>
          </a:p>
          <a:p>
            <a:r>
              <a:rPr lang="en-GB" dirty="0">
                <a:latin typeface="Segoe UI" panose="020B0502040204020203" pitchFamily="34" charset="0"/>
                <a:cs typeface="Segoe UI" panose="020B0502040204020203" pitchFamily="34" charset="0"/>
              </a:rPr>
              <a:t>Time needs to be used strategically to cover the development of competence (confidence) across the three pillars</a:t>
            </a:r>
          </a:p>
          <a:p>
            <a:r>
              <a:rPr lang="en-GB" dirty="0">
                <a:latin typeface="Segoe UI" panose="020B0502040204020203" pitchFamily="34" charset="0"/>
                <a:cs typeface="Segoe UI" panose="020B0502040204020203" pitchFamily="34" charset="0"/>
              </a:rPr>
              <a:t>There needs to be clarity on what it means to get better in PE</a:t>
            </a:r>
          </a:p>
        </p:txBody>
      </p:sp>
      <p:pic>
        <p:nvPicPr>
          <p:cNvPr id="4" name="Picture 3">
            <a:extLst>
              <a:ext uri="{FF2B5EF4-FFF2-40B4-BE49-F238E27FC236}">
                <a16:creationId xmlns:a16="http://schemas.microsoft.com/office/drawing/2014/main" id="{7FA6A335-6234-C4BD-F1E5-5C4FDF0A7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471550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C17B-24DE-65AB-9FCA-916A4B66A3B4}"/>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A personal plea</a:t>
            </a:r>
          </a:p>
        </p:txBody>
      </p:sp>
      <p:sp>
        <p:nvSpPr>
          <p:cNvPr id="3" name="Content Placeholder 2">
            <a:extLst>
              <a:ext uri="{FF2B5EF4-FFF2-40B4-BE49-F238E27FC236}">
                <a16:creationId xmlns:a16="http://schemas.microsoft.com/office/drawing/2014/main" id="{1AA376FC-E172-8724-247F-6CF7373EBD23}"/>
              </a:ext>
            </a:extLst>
          </p:cNvPr>
          <p:cNvSpPr>
            <a:spLocks noGrp="1"/>
          </p:cNvSpPr>
          <p:nvPr>
            <p:ph idx="1"/>
          </p:nvPr>
        </p:nvSpPr>
        <p:spPr/>
        <p:txBody>
          <a:bodyPr/>
          <a:lstStyle/>
          <a:p>
            <a:r>
              <a:rPr lang="en-GB" dirty="0">
                <a:latin typeface="Segoe UI" panose="020B0502040204020203" pitchFamily="34" charset="0"/>
                <a:cs typeface="Segoe UI" panose="020B0502040204020203" pitchFamily="34" charset="0"/>
              </a:rPr>
              <a:t>We have covered a lot of things today</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Please don’t forget to consider the curriculum from the pupils’ perspective</a:t>
            </a:r>
          </a:p>
          <a:p>
            <a:r>
              <a:rPr lang="en-GB" dirty="0">
                <a:latin typeface="Segoe UI" panose="020B0502040204020203" pitchFamily="34" charset="0"/>
                <a:cs typeface="Segoe UI" panose="020B0502040204020203" pitchFamily="34" charset="0"/>
              </a:rPr>
              <a:t>Where is the ‘</a:t>
            </a:r>
            <a:r>
              <a:rPr lang="en-GB" i="1" dirty="0">
                <a:latin typeface="Segoe UI" panose="020B0502040204020203" pitchFamily="34" charset="0"/>
                <a:cs typeface="Segoe UI" panose="020B0502040204020203" pitchFamily="34" charset="0"/>
              </a:rPr>
              <a:t>awe and wonder</a:t>
            </a:r>
            <a:r>
              <a:rPr lang="en-GB" dirty="0">
                <a:latin typeface="Segoe UI" panose="020B0502040204020203" pitchFamily="34" charset="0"/>
                <a:cs typeface="Segoe UI" panose="020B0502040204020203" pitchFamily="34" charset="0"/>
              </a:rPr>
              <a:t>,’ the ‘</a:t>
            </a:r>
            <a:r>
              <a:rPr lang="en-GB" i="1" dirty="0">
                <a:latin typeface="Segoe UI" panose="020B0502040204020203" pitchFamily="34" charset="0"/>
                <a:cs typeface="Segoe UI" panose="020B0502040204020203" pitchFamily="34" charset="0"/>
              </a:rPr>
              <a:t>Excellence and Enjoyment</a:t>
            </a:r>
            <a:r>
              <a:rPr lang="en-GB" dirty="0">
                <a:latin typeface="Segoe UI" panose="020B0502040204020203" pitchFamily="34" charset="0"/>
                <a:cs typeface="Segoe UI" panose="020B0502040204020203" pitchFamily="34" charset="0"/>
              </a:rPr>
              <a:t>’</a:t>
            </a:r>
          </a:p>
        </p:txBody>
      </p:sp>
      <p:pic>
        <p:nvPicPr>
          <p:cNvPr id="4" name="Picture 3">
            <a:extLst>
              <a:ext uri="{FF2B5EF4-FFF2-40B4-BE49-F238E27FC236}">
                <a16:creationId xmlns:a16="http://schemas.microsoft.com/office/drawing/2014/main" id="{B2579350-4865-5845-61E0-6EE896997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748386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CE82-7481-6529-4E43-BE0291D6D374}"/>
              </a:ext>
            </a:extLst>
          </p:cNvPr>
          <p:cNvSpPr>
            <a:spLocks noGrp="1"/>
          </p:cNvSpPr>
          <p:nvPr>
            <p:ph type="title"/>
          </p:nvPr>
        </p:nvSpPr>
        <p:spPr/>
        <p:txBody>
          <a:bodyPr>
            <a:normAutofit/>
          </a:bodyPr>
          <a:lstStyle/>
          <a:p>
            <a:r>
              <a:rPr lang="en-GB" sz="2400" b="1" dirty="0">
                <a:solidFill>
                  <a:srgbClr val="C44033"/>
                </a:solidFill>
                <a:latin typeface="Segoe UI" panose="020B0502040204020203" pitchFamily="34" charset="0"/>
                <a:ea typeface="Segoe UI Black" panose="020B0A02040204020203" pitchFamily="34" charset="0"/>
                <a:cs typeface="Segoe UI" panose="020B0502040204020203" pitchFamily="34" charset="0"/>
              </a:rPr>
              <a:t>Section 4</a:t>
            </a:r>
            <a:br>
              <a:rPr lang="en-GB" sz="4000" dirty="0">
                <a:solidFill>
                  <a:srgbClr val="398A9E"/>
                </a:solidFill>
                <a:latin typeface="Segoe UI Black" panose="020B0A02040204020203" pitchFamily="34" charset="0"/>
                <a:ea typeface="Segoe UI Black" panose="020B0A02040204020203" pitchFamily="34" charset="0"/>
              </a:rPr>
            </a:br>
            <a:r>
              <a:rPr lang="en-GB" sz="4000" dirty="0">
                <a:solidFill>
                  <a:srgbClr val="398A9E"/>
                </a:solidFill>
                <a:latin typeface="Segoe UI Black" panose="020B0A02040204020203" pitchFamily="34" charset="0"/>
                <a:ea typeface="Segoe UI Black" panose="020B0A02040204020203" pitchFamily="34" charset="0"/>
              </a:rPr>
              <a:t>Paddle, Snorkel, Dive</a:t>
            </a:r>
          </a:p>
        </p:txBody>
      </p:sp>
      <p:sp>
        <p:nvSpPr>
          <p:cNvPr id="3" name="Content Placeholder 2">
            <a:extLst>
              <a:ext uri="{FF2B5EF4-FFF2-40B4-BE49-F238E27FC236}">
                <a16:creationId xmlns:a16="http://schemas.microsoft.com/office/drawing/2014/main" id="{CE93581B-4F59-F4A6-F5E6-F107CE527B49}"/>
              </a:ext>
            </a:extLst>
          </p:cNvPr>
          <p:cNvSpPr>
            <a:spLocks noGrp="1"/>
          </p:cNvSpPr>
          <p:nvPr>
            <p:ph idx="1"/>
          </p:nvPr>
        </p:nvSpPr>
        <p:spPr/>
        <p:txBody>
          <a:bodyPr/>
          <a:lstStyle/>
          <a:p>
            <a:r>
              <a:rPr lang="en-GB" dirty="0">
                <a:latin typeface="Segoe UI" panose="020B0502040204020203" pitchFamily="34" charset="0"/>
                <a:cs typeface="Segoe UI" panose="020B0502040204020203" pitchFamily="34" charset="0"/>
              </a:rPr>
              <a:t>When considering the Curriculum this analogy can be quite helpful to reflect upon the outcomes for pupils</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It also leads us nicely into thinking about the most challenging questions we can face when asked during a ‘Deep Dive’</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Let’s take a look – and a deep breath!</a:t>
            </a:r>
          </a:p>
        </p:txBody>
      </p:sp>
      <p:pic>
        <p:nvPicPr>
          <p:cNvPr id="4" name="Picture 3">
            <a:extLst>
              <a:ext uri="{FF2B5EF4-FFF2-40B4-BE49-F238E27FC236}">
                <a16:creationId xmlns:a16="http://schemas.microsoft.com/office/drawing/2014/main" id="{329C2020-9A7B-629A-ED3C-02C8457EF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931289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BC05-F2BE-C4E4-0326-D06E774D8435}"/>
              </a:ext>
            </a:extLst>
          </p:cNvPr>
          <p:cNvSpPr>
            <a:spLocks noGrp="1"/>
          </p:cNvSpPr>
          <p:nvPr>
            <p:ph type="title"/>
          </p:nvPr>
        </p:nvSpPr>
        <p:spPr/>
        <p:txBody>
          <a:bodyPr>
            <a:normAutofit/>
          </a:bodyPr>
          <a:lstStyle/>
          <a:p>
            <a:r>
              <a:rPr lang="en-GB" sz="2400" dirty="0">
                <a:solidFill>
                  <a:srgbClr val="C44033"/>
                </a:solidFill>
                <a:latin typeface="Segoe UI Black" panose="020B0A02040204020203" pitchFamily="34" charset="0"/>
                <a:ea typeface="Segoe UI Black" panose="020B0A02040204020203" pitchFamily="34" charset="0"/>
              </a:rPr>
              <a:t>Question 1</a:t>
            </a:r>
            <a:br>
              <a:rPr lang="en-GB" sz="4000" dirty="0">
                <a:solidFill>
                  <a:srgbClr val="398A9E"/>
                </a:solidFill>
                <a:latin typeface="Segoe UI Black" panose="020B0A02040204020203" pitchFamily="34" charset="0"/>
                <a:ea typeface="Segoe UI Black" panose="020B0A02040204020203" pitchFamily="34" charset="0"/>
              </a:rPr>
            </a:br>
            <a:r>
              <a:rPr lang="en-GB" sz="4000" dirty="0">
                <a:solidFill>
                  <a:srgbClr val="398A9E"/>
                </a:solidFill>
                <a:latin typeface="Segoe UI Black" panose="020B0A02040204020203" pitchFamily="34" charset="0"/>
                <a:ea typeface="Segoe UI Black" panose="020B0A02040204020203" pitchFamily="34" charset="0"/>
              </a:rPr>
              <a:t>Learning Transition</a:t>
            </a:r>
          </a:p>
        </p:txBody>
      </p:sp>
      <p:graphicFrame>
        <p:nvGraphicFramePr>
          <p:cNvPr id="4" name="Content Placeholder 3">
            <a:extLst>
              <a:ext uri="{FF2B5EF4-FFF2-40B4-BE49-F238E27FC236}">
                <a16:creationId xmlns:a16="http://schemas.microsoft.com/office/drawing/2014/main" id="{93CD2A6D-D17B-9A5B-9B22-28E437444A08}"/>
              </a:ext>
            </a:extLst>
          </p:cNvPr>
          <p:cNvGraphicFramePr>
            <a:graphicFrameLocks noGrp="1"/>
          </p:cNvGraphicFramePr>
          <p:nvPr>
            <p:ph idx="1"/>
            <p:extLst>
              <p:ext uri="{D42A27DB-BD31-4B8C-83A1-F6EECF244321}">
                <p14:modId xmlns:p14="http://schemas.microsoft.com/office/powerpoint/2010/main" val="1895902318"/>
              </p:ext>
            </p:extLst>
          </p:nvPr>
        </p:nvGraphicFramePr>
        <p:xfrm>
          <a:off x="838200" y="1825624"/>
          <a:ext cx="10515600" cy="4572000"/>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2669208187"/>
                    </a:ext>
                  </a:extLst>
                </a:gridCol>
              </a:tblGrid>
              <a:tr h="4342093">
                <a:tc>
                  <a:txBody>
                    <a:bodyPr/>
                    <a:lstStyle/>
                    <a:p>
                      <a:pPr marL="457200"/>
                      <a:r>
                        <a:rPr lang="en-GB" sz="1200" dirty="0">
                          <a:effectLst/>
                        </a:rPr>
                        <a:t>Question 1 - Learning Transition</a:t>
                      </a:r>
                    </a:p>
                    <a:p>
                      <a:pPr marL="914400" lvl="0" indent="-457200">
                        <a:buFont typeface="Arial" panose="020B0604020202020204" pitchFamily="34" charset="0"/>
                        <a:buChar char="•"/>
                      </a:pPr>
                      <a:r>
                        <a:rPr lang="en-GB" sz="3200" dirty="0">
                          <a:solidFill>
                            <a:schemeClr val="tx1"/>
                          </a:solidFill>
                          <a:effectLst/>
                          <a:latin typeface="Segoe UI" panose="020B0502040204020203" pitchFamily="34" charset="0"/>
                          <a:cs typeface="Segoe UI" panose="020B0502040204020203" pitchFamily="34" charset="0"/>
                        </a:rPr>
                        <a:t>How well does the KS1 curriculum introduce pupils to your subject and build upon learning from EYFS?</a:t>
                      </a:r>
                    </a:p>
                    <a:p>
                      <a:pPr marL="914400" lvl="0" indent="-457200">
                        <a:buFont typeface="Arial" panose="020B0604020202020204" pitchFamily="34" charset="0"/>
                        <a:buChar char="•"/>
                      </a:pPr>
                      <a:endParaRPr lang="en-GB" sz="32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914400" lvl="0" indent="-457200">
                        <a:buFont typeface="Arial" panose="020B0604020202020204" pitchFamily="34" charset="0"/>
                        <a:buChar char="•"/>
                      </a:pPr>
                      <a:endParaRPr lang="en-GB" sz="32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457200" lvl="0" indent="0">
                        <a:buFont typeface="Arial" panose="020B0604020202020204" pitchFamily="34" charset="0"/>
                        <a:buNone/>
                      </a:pPr>
                      <a:r>
                        <a:rPr lang="en-GB" sz="3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Consider – what do I know?</a:t>
                      </a:r>
                    </a:p>
                    <a:p>
                      <a:pPr marL="914400" lvl="0" indent="-457200">
                        <a:buFont typeface="Arial" panose="020B0604020202020204" pitchFamily="34" charset="0"/>
                        <a:buChar char="•"/>
                      </a:pPr>
                      <a:r>
                        <a:rPr lang="en-GB" sz="3200" i="1" dirty="0">
                          <a:solidFill>
                            <a:srgbClr val="C44033"/>
                          </a:solidFill>
                          <a:effectLst/>
                          <a:latin typeface="Segoe UI" panose="020B0502040204020203" pitchFamily="34" charset="0"/>
                          <a:ea typeface="Calibri" panose="020F0502020204030204" pitchFamily="34" charset="0"/>
                          <a:cs typeface="Segoe UI" panose="020B0502040204020203" pitchFamily="34" charset="0"/>
                        </a:rPr>
                        <a:t>How do I know it?</a:t>
                      </a:r>
                    </a:p>
                    <a:p>
                      <a:pPr marL="914400" lvl="0" indent="-457200">
                        <a:buFont typeface="Arial" panose="020B0604020202020204" pitchFamily="34" charset="0"/>
                        <a:buChar char="•"/>
                      </a:pPr>
                      <a:r>
                        <a:rPr lang="en-GB" sz="3200" i="1" dirty="0">
                          <a:solidFill>
                            <a:srgbClr val="C44033"/>
                          </a:solidFill>
                          <a:effectLst/>
                          <a:latin typeface="Segoe UI" panose="020B0502040204020203" pitchFamily="34" charset="0"/>
                          <a:ea typeface="Calibri" panose="020F0502020204030204" pitchFamily="34" charset="0"/>
                          <a:cs typeface="Segoe UI" panose="020B0502040204020203" pitchFamily="34" charset="0"/>
                        </a:rPr>
                        <a:t>What evidence do I have?</a:t>
                      </a:r>
                    </a:p>
                    <a:p>
                      <a:pPr marL="914400" lvl="0" indent="-457200">
                        <a:buFont typeface="Arial" panose="020B0604020202020204" pitchFamily="34" charset="0"/>
                        <a:buChar char="•"/>
                      </a:pPr>
                      <a:r>
                        <a:rPr lang="en-GB" sz="3200" i="1" dirty="0">
                          <a:solidFill>
                            <a:srgbClr val="C44033"/>
                          </a:solidFill>
                          <a:effectLst/>
                          <a:latin typeface="Segoe UI" panose="020B0502040204020203" pitchFamily="34" charset="0"/>
                          <a:ea typeface="Calibri" panose="020F0502020204030204" pitchFamily="34" charset="0"/>
                          <a:cs typeface="Segoe UI" panose="020B0502040204020203" pitchFamily="34" charset="0"/>
                        </a:rPr>
                        <a:t>What is the impact?</a:t>
                      </a:r>
                    </a:p>
                  </a:txBody>
                  <a:tcPr marL="68580" marR="68580" marT="0" marB="0">
                    <a:noFill/>
                  </a:tcPr>
                </a:tc>
                <a:extLst>
                  <a:ext uri="{0D108BD9-81ED-4DB2-BD59-A6C34878D82A}">
                    <a16:rowId xmlns:a16="http://schemas.microsoft.com/office/drawing/2014/main" val="338116740"/>
                  </a:ext>
                </a:extLst>
              </a:tr>
            </a:tbl>
          </a:graphicData>
        </a:graphic>
      </p:graphicFrame>
      <p:pic>
        <p:nvPicPr>
          <p:cNvPr id="3" name="Picture 2">
            <a:extLst>
              <a:ext uri="{FF2B5EF4-FFF2-40B4-BE49-F238E27FC236}">
                <a16:creationId xmlns:a16="http://schemas.microsoft.com/office/drawing/2014/main" id="{C60FBC32-2D5A-92E6-C4DD-37BB8B2E1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
        <p:nvSpPr>
          <p:cNvPr id="5" name="TextBox 4">
            <a:extLst>
              <a:ext uri="{FF2B5EF4-FFF2-40B4-BE49-F238E27FC236}">
                <a16:creationId xmlns:a16="http://schemas.microsoft.com/office/drawing/2014/main" id="{8ADE99CF-AEDD-8472-1BA0-DB0CB6297BAE}"/>
              </a:ext>
            </a:extLst>
          </p:cNvPr>
          <p:cNvSpPr txBox="1"/>
          <p:nvPr/>
        </p:nvSpPr>
        <p:spPr>
          <a:xfrm>
            <a:off x="6983506" y="3455894"/>
            <a:ext cx="4457700" cy="2862322"/>
          </a:xfrm>
          <a:prstGeom prst="rect">
            <a:avLst/>
          </a:prstGeom>
          <a:noFill/>
          <a:ln w="28575">
            <a:solidFill>
              <a:srgbClr val="398A9E"/>
            </a:solidFill>
          </a:ln>
        </p:spPr>
        <p:txBody>
          <a:bodyPr wrap="square" rtlCol="0">
            <a:spAutoFit/>
          </a:bodyPr>
          <a:lstStyle/>
          <a:p>
            <a:pPr marL="285750" indent="-285750">
              <a:buFont typeface="Arial" panose="020B0604020202020204" pitchFamily="34" charset="0"/>
              <a:buChar char="•"/>
            </a:pPr>
            <a:r>
              <a:rPr lang="en-GB" dirty="0"/>
              <a:t>Do you talk / plan with your EYFS lead?</a:t>
            </a:r>
          </a:p>
          <a:p>
            <a:pPr marL="285750" indent="-285750">
              <a:buFont typeface="Arial" panose="020B0604020202020204" pitchFamily="34" charset="0"/>
              <a:buChar char="•"/>
            </a:pPr>
            <a:r>
              <a:rPr lang="en-GB" dirty="0"/>
              <a:t>Is PE taught in EYFS (explain)</a:t>
            </a:r>
          </a:p>
          <a:p>
            <a:pPr marL="285750" indent="-285750">
              <a:buFont typeface="Arial" panose="020B0604020202020204" pitchFamily="34" charset="0"/>
              <a:buChar char="•"/>
            </a:pPr>
            <a:r>
              <a:rPr lang="en-GB" dirty="0"/>
              <a:t>What % of pupils achieve a Good Level of Development (GLD) by the end of the Foundation Stage?</a:t>
            </a:r>
          </a:p>
          <a:p>
            <a:pPr marL="285750" indent="-285750">
              <a:buFont typeface="Arial" panose="020B0604020202020204" pitchFamily="34" charset="0"/>
              <a:buChar char="•"/>
            </a:pPr>
            <a:r>
              <a:rPr lang="en-GB" dirty="0"/>
              <a:t>How does Physical Development fair in Early Years?</a:t>
            </a:r>
          </a:p>
          <a:p>
            <a:pPr marL="285750" indent="-285750">
              <a:buFont typeface="Arial" panose="020B0604020202020204" pitchFamily="34" charset="0"/>
              <a:buChar char="•"/>
            </a:pPr>
            <a:r>
              <a:rPr lang="en-GB" dirty="0"/>
              <a:t>Are any Gaps or issues identified and interventions planned? Screening? </a:t>
            </a:r>
            <a:r>
              <a:rPr lang="en-GB" dirty="0">
                <a:solidFill>
                  <a:srgbClr val="C44033"/>
                </a:solidFill>
              </a:rPr>
              <a:t>Albert Pye and </a:t>
            </a:r>
            <a:r>
              <a:rPr lang="en-GB" dirty="0" err="1">
                <a:solidFill>
                  <a:srgbClr val="C44033"/>
                </a:solidFill>
              </a:rPr>
              <a:t>Ravensmere</a:t>
            </a:r>
            <a:r>
              <a:rPr lang="en-GB" dirty="0">
                <a:solidFill>
                  <a:srgbClr val="C44033"/>
                </a:solidFill>
              </a:rPr>
              <a:t> exemplification</a:t>
            </a:r>
          </a:p>
        </p:txBody>
      </p:sp>
    </p:spTree>
    <p:extLst>
      <p:ext uri="{BB962C8B-B14F-4D97-AF65-F5344CB8AC3E}">
        <p14:creationId xmlns:p14="http://schemas.microsoft.com/office/powerpoint/2010/main" val="4219145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FDEA-7514-26A5-37DA-DFA993C751B9}"/>
              </a:ext>
            </a:extLst>
          </p:cNvPr>
          <p:cNvSpPr>
            <a:spLocks noGrp="1"/>
          </p:cNvSpPr>
          <p:nvPr>
            <p:ph type="title"/>
          </p:nvPr>
        </p:nvSpPr>
        <p:spPr/>
        <p:txBody>
          <a:bodyPr>
            <a:normAutofit/>
          </a:bodyPr>
          <a:lstStyle/>
          <a:p>
            <a:r>
              <a:rPr lang="en-GB" sz="2400" dirty="0">
                <a:solidFill>
                  <a:srgbClr val="C44033"/>
                </a:solidFill>
                <a:latin typeface="Segoe UI Black" panose="020B0A02040204020203" pitchFamily="34" charset="0"/>
                <a:ea typeface="Segoe UI Black" panose="020B0A02040204020203" pitchFamily="34" charset="0"/>
              </a:rPr>
              <a:t>Question 2</a:t>
            </a:r>
            <a:br>
              <a:rPr lang="en-GB" sz="4000" dirty="0">
                <a:solidFill>
                  <a:srgbClr val="398A9E"/>
                </a:solidFill>
                <a:latin typeface="Segoe UI Black" panose="020B0A02040204020203" pitchFamily="34" charset="0"/>
                <a:ea typeface="Segoe UI Black" panose="020B0A02040204020203" pitchFamily="34" charset="0"/>
              </a:rPr>
            </a:br>
            <a:r>
              <a:rPr lang="en-GB" sz="4000" dirty="0">
                <a:solidFill>
                  <a:srgbClr val="398A9E"/>
                </a:solidFill>
                <a:latin typeface="Segoe UI Black" panose="020B0A02040204020203" pitchFamily="34" charset="0"/>
                <a:ea typeface="Segoe UI Black" panose="020B0A02040204020203" pitchFamily="34" charset="0"/>
              </a:rPr>
              <a:t>Content</a:t>
            </a:r>
          </a:p>
        </p:txBody>
      </p:sp>
      <p:sp>
        <p:nvSpPr>
          <p:cNvPr id="3" name="Content Placeholder 2">
            <a:extLst>
              <a:ext uri="{FF2B5EF4-FFF2-40B4-BE49-F238E27FC236}">
                <a16:creationId xmlns:a16="http://schemas.microsoft.com/office/drawing/2014/main" id="{5347AEE7-FB31-9E35-0A21-0AAF4D2F083B}"/>
              </a:ext>
            </a:extLst>
          </p:cNvPr>
          <p:cNvSpPr>
            <a:spLocks noGrp="1"/>
          </p:cNvSpPr>
          <p:nvPr>
            <p:ph idx="1"/>
          </p:nvPr>
        </p:nvSpPr>
        <p:spPr/>
        <p:txBody>
          <a:bodyPr>
            <a:normAutofit/>
          </a:bodyPr>
          <a:lstStyle/>
          <a:p>
            <a:r>
              <a:rPr lang="en-GB" sz="3200" b="1" dirty="0">
                <a:latin typeface="Segoe UI" panose="020B0502040204020203" pitchFamily="34" charset="0"/>
                <a:cs typeface="Segoe UI" panose="020B0502040204020203" pitchFamily="34" charset="0"/>
              </a:rPr>
              <a:t>Why were the units of work on your curriculum map chosen?</a:t>
            </a:r>
          </a:p>
        </p:txBody>
      </p:sp>
      <p:pic>
        <p:nvPicPr>
          <p:cNvPr id="4" name="Picture 3">
            <a:extLst>
              <a:ext uri="{FF2B5EF4-FFF2-40B4-BE49-F238E27FC236}">
                <a16:creationId xmlns:a16="http://schemas.microsoft.com/office/drawing/2014/main" id="{ED9D1663-03DF-457A-36B6-C7C89EDC3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1177360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F768-A62B-02A9-5F11-6EE3FF00922F}"/>
              </a:ext>
            </a:extLst>
          </p:cNvPr>
          <p:cNvSpPr>
            <a:spLocks noGrp="1"/>
          </p:cNvSpPr>
          <p:nvPr>
            <p:ph type="title"/>
          </p:nvPr>
        </p:nvSpPr>
        <p:spPr/>
        <p:txBody>
          <a:bodyPr/>
          <a:lstStyle/>
          <a:p>
            <a:r>
              <a:rPr lang="en-GB" sz="2400" dirty="0">
                <a:solidFill>
                  <a:srgbClr val="C44033"/>
                </a:solidFill>
                <a:latin typeface="Segoe UI Black" panose="020B0A02040204020203" pitchFamily="34" charset="0"/>
                <a:ea typeface="Segoe UI Black" panose="020B0A02040204020203" pitchFamily="34" charset="0"/>
              </a:rPr>
              <a:t>Question 3</a:t>
            </a:r>
            <a:br>
              <a:rPr lang="en-GB" dirty="0"/>
            </a:br>
            <a:r>
              <a:rPr lang="en-GB" sz="4000" b="1" dirty="0">
                <a:solidFill>
                  <a:srgbClr val="398A9E"/>
                </a:solidFill>
                <a:latin typeface="Segoe UI Black" panose="020B0A02040204020203" pitchFamily="34" charset="0"/>
                <a:ea typeface="Segoe UI Black" panose="020B0A02040204020203" pitchFamily="34" charset="0"/>
              </a:rPr>
              <a:t>Sequence</a:t>
            </a:r>
            <a:endParaRPr lang="en-GB" b="1" dirty="0">
              <a:solidFill>
                <a:srgbClr val="398A9E"/>
              </a:solidFill>
              <a:latin typeface="Segoe UI Black" panose="020B0A02040204020203" pitchFamily="34" charset="0"/>
              <a:ea typeface="Segoe UI Black" panose="020B0A02040204020203" pitchFamily="34" charset="0"/>
            </a:endParaRPr>
          </a:p>
        </p:txBody>
      </p:sp>
      <p:sp>
        <p:nvSpPr>
          <p:cNvPr id="3" name="Content Placeholder 2">
            <a:extLst>
              <a:ext uri="{FF2B5EF4-FFF2-40B4-BE49-F238E27FC236}">
                <a16:creationId xmlns:a16="http://schemas.microsoft.com/office/drawing/2014/main" id="{A60337F0-17F0-3F34-A6F5-F8C9789E0B28}"/>
              </a:ext>
            </a:extLst>
          </p:cNvPr>
          <p:cNvSpPr>
            <a:spLocks noGrp="1"/>
          </p:cNvSpPr>
          <p:nvPr>
            <p:ph idx="1"/>
          </p:nvPr>
        </p:nvSpPr>
        <p:spPr/>
        <p:txBody>
          <a:bodyPr>
            <a:normAutofit/>
          </a:bodyPr>
          <a:lstStyle/>
          <a:p>
            <a:r>
              <a:rPr lang="en-GB" sz="3200" b="1" dirty="0">
                <a:latin typeface="Segoe UI" panose="020B0502040204020203" pitchFamily="34" charset="0"/>
                <a:cs typeface="Segoe UI" panose="020B0502040204020203" pitchFamily="34" charset="0"/>
              </a:rPr>
              <a:t>What rationale do you have for the order in which content is taught over time?</a:t>
            </a:r>
          </a:p>
        </p:txBody>
      </p:sp>
      <p:pic>
        <p:nvPicPr>
          <p:cNvPr id="4" name="Picture 3">
            <a:extLst>
              <a:ext uri="{FF2B5EF4-FFF2-40B4-BE49-F238E27FC236}">
                <a16:creationId xmlns:a16="http://schemas.microsoft.com/office/drawing/2014/main" id="{87D8578B-EB22-E790-DF62-DA7EEA13F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791895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4C8E8-43E7-7594-D22E-1C8111ACA353}"/>
              </a:ext>
            </a:extLst>
          </p:cNvPr>
          <p:cNvSpPr>
            <a:spLocks noGrp="1"/>
          </p:cNvSpPr>
          <p:nvPr>
            <p:ph type="title"/>
          </p:nvPr>
        </p:nvSpPr>
        <p:spPr/>
        <p:txBody>
          <a:bodyPr>
            <a:normAutofit/>
          </a:bodyPr>
          <a:lstStyle/>
          <a:p>
            <a:r>
              <a:rPr lang="en-GB" sz="2400" dirty="0">
                <a:solidFill>
                  <a:srgbClr val="C44033"/>
                </a:solidFill>
                <a:latin typeface="Segoe UI Black" panose="020B0A02040204020203" pitchFamily="34" charset="0"/>
                <a:ea typeface="Segoe UI Black" panose="020B0A02040204020203" pitchFamily="34" charset="0"/>
              </a:rPr>
              <a:t>Question 4</a:t>
            </a:r>
            <a:br>
              <a:rPr lang="en-GB" sz="2400" dirty="0">
                <a:solidFill>
                  <a:srgbClr val="C44033"/>
                </a:solidFill>
                <a:latin typeface="Segoe UI Black" panose="020B0A02040204020203" pitchFamily="34" charset="0"/>
                <a:ea typeface="Segoe UI Black" panose="020B0A02040204020203" pitchFamily="34" charset="0"/>
              </a:rPr>
            </a:br>
            <a:r>
              <a:rPr lang="en-GB" sz="4000" dirty="0">
                <a:solidFill>
                  <a:srgbClr val="398A9E"/>
                </a:solidFill>
                <a:latin typeface="Segoe UI Black" panose="020B0A02040204020203" pitchFamily="34" charset="0"/>
                <a:ea typeface="Segoe UI Black" panose="020B0A02040204020203" pitchFamily="34" charset="0"/>
              </a:rPr>
              <a:t>Links</a:t>
            </a:r>
            <a:endParaRPr lang="en-GB" sz="2400" dirty="0">
              <a:solidFill>
                <a:srgbClr val="398A9E"/>
              </a:solidFill>
              <a:latin typeface="Segoe UI Black" panose="020B0A02040204020203" pitchFamily="34" charset="0"/>
              <a:ea typeface="Segoe UI Black" panose="020B0A02040204020203" pitchFamily="34" charset="0"/>
            </a:endParaRPr>
          </a:p>
        </p:txBody>
      </p:sp>
      <p:sp>
        <p:nvSpPr>
          <p:cNvPr id="3" name="Content Placeholder 2">
            <a:extLst>
              <a:ext uri="{FF2B5EF4-FFF2-40B4-BE49-F238E27FC236}">
                <a16:creationId xmlns:a16="http://schemas.microsoft.com/office/drawing/2014/main" id="{FF5C2F20-D936-ABB7-0BD6-0CEC30D520DC}"/>
              </a:ext>
            </a:extLst>
          </p:cNvPr>
          <p:cNvSpPr>
            <a:spLocks noGrp="1"/>
          </p:cNvSpPr>
          <p:nvPr>
            <p:ph idx="1"/>
          </p:nvPr>
        </p:nvSpPr>
        <p:spPr/>
        <p:txBody>
          <a:bodyPr>
            <a:normAutofit/>
          </a:bodyPr>
          <a:lstStyle/>
          <a:p>
            <a:r>
              <a:rPr lang="en-GB" sz="3200" b="1" dirty="0">
                <a:latin typeface="Segoe UI" panose="020B0502040204020203" pitchFamily="34" charset="0"/>
                <a:cs typeface="Segoe UI" panose="020B0502040204020203" pitchFamily="34" charset="0"/>
              </a:rPr>
              <a:t>How are you approaching the teaching of specific subject vocabulary in your subject?</a:t>
            </a:r>
          </a:p>
        </p:txBody>
      </p:sp>
      <p:pic>
        <p:nvPicPr>
          <p:cNvPr id="4" name="Picture 3">
            <a:extLst>
              <a:ext uri="{FF2B5EF4-FFF2-40B4-BE49-F238E27FC236}">
                <a16:creationId xmlns:a16="http://schemas.microsoft.com/office/drawing/2014/main" id="{B88014CD-7276-261D-80CA-EB787998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1083427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3D03-22BD-EE97-CCEB-16840F85F749}"/>
              </a:ext>
            </a:extLst>
          </p:cNvPr>
          <p:cNvSpPr>
            <a:spLocks noGrp="1"/>
          </p:cNvSpPr>
          <p:nvPr>
            <p:ph type="title"/>
          </p:nvPr>
        </p:nvSpPr>
        <p:spPr/>
        <p:txBody>
          <a:bodyPr>
            <a:normAutofit/>
          </a:bodyPr>
          <a:lstStyle/>
          <a:p>
            <a:r>
              <a:rPr lang="en-GB" sz="2400" dirty="0">
                <a:solidFill>
                  <a:srgbClr val="C44033"/>
                </a:solidFill>
                <a:latin typeface="Segoe UI Black" panose="020B0A02040204020203" pitchFamily="34" charset="0"/>
                <a:ea typeface="Segoe UI Black" panose="020B0A02040204020203" pitchFamily="34" charset="0"/>
              </a:rPr>
              <a:t>Question 5</a:t>
            </a:r>
            <a:br>
              <a:rPr lang="en-GB" sz="4000" dirty="0">
                <a:solidFill>
                  <a:srgbClr val="398A9E"/>
                </a:solidFill>
                <a:latin typeface="Segoe UI Black" panose="020B0A02040204020203" pitchFamily="34" charset="0"/>
                <a:ea typeface="Segoe UI Black" panose="020B0A02040204020203" pitchFamily="34" charset="0"/>
              </a:rPr>
            </a:br>
            <a:r>
              <a:rPr lang="en-GB" sz="4000" dirty="0">
                <a:solidFill>
                  <a:srgbClr val="398A9E"/>
                </a:solidFill>
                <a:latin typeface="Segoe UI Black" panose="020B0A02040204020203" pitchFamily="34" charset="0"/>
                <a:ea typeface="Segoe UI Black" panose="020B0A02040204020203" pitchFamily="34" charset="0"/>
              </a:rPr>
              <a:t>Progression</a:t>
            </a:r>
          </a:p>
        </p:txBody>
      </p:sp>
      <p:sp>
        <p:nvSpPr>
          <p:cNvPr id="3" name="Content Placeholder 2">
            <a:extLst>
              <a:ext uri="{FF2B5EF4-FFF2-40B4-BE49-F238E27FC236}">
                <a16:creationId xmlns:a16="http://schemas.microsoft.com/office/drawing/2014/main" id="{8E2C6401-0025-0C34-AF14-4917D5E65010}"/>
              </a:ext>
            </a:extLst>
          </p:cNvPr>
          <p:cNvSpPr>
            <a:spLocks noGrp="1"/>
          </p:cNvSpPr>
          <p:nvPr>
            <p:ph idx="1"/>
          </p:nvPr>
        </p:nvSpPr>
        <p:spPr/>
        <p:txBody>
          <a:bodyPr>
            <a:normAutofit/>
          </a:bodyPr>
          <a:lstStyle/>
          <a:p>
            <a:r>
              <a:rPr lang="en-GB" sz="3200" b="1" dirty="0">
                <a:latin typeface="Segoe UI" panose="020B0502040204020203" pitchFamily="34" charset="0"/>
                <a:cs typeface="Segoe UI" panose="020B0502040204020203" pitchFamily="34" charset="0"/>
              </a:rPr>
              <a:t>How are you planning for progression in PE?</a:t>
            </a:r>
          </a:p>
        </p:txBody>
      </p:sp>
      <p:pic>
        <p:nvPicPr>
          <p:cNvPr id="4" name="Picture 3">
            <a:extLst>
              <a:ext uri="{FF2B5EF4-FFF2-40B4-BE49-F238E27FC236}">
                <a16:creationId xmlns:a16="http://schemas.microsoft.com/office/drawing/2014/main" id="{1F812D62-5244-F9BC-F0AA-C7F9192E5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63944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07F3-6AB8-ACB3-09B6-732485319904}"/>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Additional Outcomes</a:t>
            </a:r>
          </a:p>
        </p:txBody>
      </p:sp>
      <p:sp>
        <p:nvSpPr>
          <p:cNvPr id="3" name="Content Placeholder 2">
            <a:extLst>
              <a:ext uri="{FF2B5EF4-FFF2-40B4-BE49-F238E27FC236}">
                <a16:creationId xmlns:a16="http://schemas.microsoft.com/office/drawing/2014/main" id="{A99A8E25-1A22-9931-1D0F-2B964E38C49A}"/>
              </a:ext>
            </a:extLst>
          </p:cNvPr>
          <p:cNvSpPr>
            <a:spLocks noGrp="1"/>
          </p:cNvSpPr>
          <p:nvPr>
            <p:ph idx="1"/>
          </p:nvPr>
        </p:nvSpPr>
        <p:spPr/>
        <p:txBody>
          <a:bodyPr>
            <a:normAutofit lnSpcReduction="10000"/>
          </a:bodyPr>
          <a:lstStyle/>
          <a:p>
            <a:pPr marL="0" indent="0">
              <a:buNone/>
            </a:pPr>
            <a:r>
              <a:rPr lang="en-GB" dirty="0">
                <a:latin typeface="Segoe UI" panose="020B0502040204020203" pitchFamily="34" charset="0"/>
                <a:cs typeface="Segoe UI" panose="020B0502040204020203" pitchFamily="34" charset="0"/>
              </a:rPr>
              <a:t>We’ll work to help ensure that you have everything you need to answer the following five Ofsted Deep Dive type questions:</a:t>
            </a:r>
          </a:p>
          <a:p>
            <a:r>
              <a:rPr lang="en-GB" sz="2800" i="1" dirty="0">
                <a:solidFill>
                  <a:schemeClr val="tx1"/>
                </a:solidFill>
                <a:effectLst/>
                <a:latin typeface="Segoe UI" panose="020B0502040204020203" pitchFamily="34" charset="0"/>
                <a:cs typeface="Segoe UI" panose="020B0502040204020203" pitchFamily="34" charset="0"/>
              </a:rPr>
              <a:t>How well does the KS1 curriculum introduce pupils to your subject and build upon learning from EYFS?</a:t>
            </a:r>
          </a:p>
          <a:p>
            <a:r>
              <a:rPr lang="en-GB" sz="2800" dirty="0">
                <a:latin typeface="Segoe UI" panose="020B0502040204020203" pitchFamily="34" charset="0"/>
                <a:cs typeface="Segoe UI" panose="020B0502040204020203" pitchFamily="34" charset="0"/>
              </a:rPr>
              <a:t>Why were the units of work on your curriculum map chosen?</a:t>
            </a:r>
          </a:p>
          <a:p>
            <a:r>
              <a:rPr lang="en-GB" sz="2800" i="1" dirty="0">
                <a:latin typeface="Segoe UI" panose="020B0502040204020203" pitchFamily="34" charset="0"/>
                <a:cs typeface="Segoe UI" panose="020B0502040204020203" pitchFamily="34" charset="0"/>
              </a:rPr>
              <a:t>What rationale do you have for the order in which content is taught over time?</a:t>
            </a:r>
          </a:p>
          <a:p>
            <a:r>
              <a:rPr lang="en-GB" sz="2800" dirty="0">
                <a:latin typeface="Segoe UI" panose="020B0502040204020203" pitchFamily="34" charset="0"/>
                <a:cs typeface="Segoe UI" panose="020B0502040204020203" pitchFamily="34" charset="0"/>
              </a:rPr>
              <a:t>How are you approaching the teaching of specific subject vocabulary in your subject?</a:t>
            </a:r>
          </a:p>
          <a:p>
            <a:r>
              <a:rPr lang="en-GB" sz="2800" i="1" dirty="0">
                <a:latin typeface="Segoe UI" panose="020B0502040204020203" pitchFamily="34" charset="0"/>
                <a:cs typeface="Segoe UI" panose="020B0502040204020203" pitchFamily="34" charset="0"/>
              </a:rPr>
              <a:t>How are you planning for progression in PE?</a:t>
            </a:r>
          </a:p>
          <a:p>
            <a:endParaRPr lang="en-GB" sz="2800" b="1" dirty="0">
              <a:latin typeface="Segoe UI" panose="020B0502040204020203" pitchFamily="34" charset="0"/>
              <a:cs typeface="Segoe UI" panose="020B0502040204020203" pitchFamily="34" charset="0"/>
            </a:endParaRPr>
          </a:p>
          <a:p>
            <a:endParaRPr lang="en-GB" dirty="0"/>
          </a:p>
        </p:txBody>
      </p:sp>
      <p:pic>
        <p:nvPicPr>
          <p:cNvPr id="4" name="Picture 3">
            <a:extLst>
              <a:ext uri="{FF2B5EF4-FFF2-40B4-BE49-F238E27FC236}">
                <a16:creationId xmlns:a16="http://schemas.microsoft.com/office/drawing/2014/main" id="{BF62999D-DE40-FA5F-BB0E-8BB213041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3054146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0BE5-22B0-83B8-FA3A-235EEE6BFB06}"/>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Learning Objectives</a:t>
            </a:r>
          </a:p>
        </p:txBody>
      </p:sp>
      <p:sp>
        <p:nvSpPr>
          <p:cNvPr id="3" name="Content Placeholder 2">
            <a:extLst>
              <a:ext uri="{FF2B5EF4-FFF2-40B4-BE49-F238E27FC236}">
                <a16:creationId xmlns:a16="http://schemas.microsoft.com/office/drawing/2014/main" id="{C8923985-E279-E188-36F8-D63E17A1F235}"/>
              </a:ext>
            </a:extLst>
          </p:cNvPr>
          <p:cNvSpPr>
            <a:spLocks noGrp="1"/>
          </p:cNvSpPr>
          <p:nvPr>
            <p:ph idx="1"/>
          </p:nvPr>
        </p:nvSpPr>
        <p:spPr>
          <a:xfrm>
            <a:off x="838200" y="1690688"/>
            <a:ext cx="10515600" cy="4351338"/>
          </a:xfrm>
        </p:spPr>
        <p:txBody>
          <a:bodyPr>
            <a:noAutofit/>
          </a:bodyPr>
          <a:lstStyle/>
          <a:p>
            <a:pPr marL="342900" indent="-342900">
              <a:buFont typeface="Symbol" panose="05050102010706020507" pitchFamily="18" charset="2"/>
              <a:buChar char=""/>
            </a:pPr>
            <a:r>
              <a:rPr lang="en-GB" sz="2400" dirty="0">
                <a:effectLst/>
                <a:latin typeface="Segoe UI" panose="020B0502040204020203" pitchFamily="34" charset="0"/>
                <a:ea typeface="Calibri" panose="020F0502020204030204" pitchFamily="34" charset="0"/>
                <a:cs typeface="Segoe UI" panose="020B0502040204020203" pitchFamily="34" charset="0"/>
              </a:rPr>
              <a:t>To reflect upon current practice, </a:t>
            </a:r>
            <a:r>
              <a:rPr lang="en-GB" sz="2400" dirty="0">
                <a:latin typeface="Segoe UI" panose="020B0502040204020203" pitchFamily="34" charset="0"/>
                <a:ea typeface="Calibri" panose="020F0502020204030204" pitchFamily="34" charset="0"/>
                <a:cs typeface="Segoe UI" panose="020B0502040204020203" pitchFamily="34" charset="0"/>
              </a:rPr>
              <a:t>share ideas and practice, </a:t>
            </a:r>
            <a:r>
              <a:rPr lang="en-GB" sz="2400" dirty="0">
                <a:effectLst/>
                <a:latin typeface="Segoe UI" panose="020B0502040204020203" pitchFamily="34" charset="0"/>
                <a:ea typeface="Calibri" panose="020F0502020204030204" pitchFamily="34" charset="0"/>
                <a:cs typeface="Segoe UI" panose="020B0502040204020203" pitchFamily="34" charset="0"/>
              </a:rPr>
              <a:t>challenge practice</a:t>
            </a:r>
          </a:p>
          <a:p>
            <a:pPr marL="342900" indent="-342900">
              <a:buFont typeface="Symbol" panose="05050102010706020507" pitchFamily="18" charset="2"/>
              <a:buChar char=""/>
            </a:pPr>
            <a:r>
              <a:rPr lang="en-GB" sz="2400" dirty="0">
                <a:latin typeface="Segoe UI" panose="020B0502040204020203" pitchFamily="34" charset="0"/>
                <a:ea typeface="Calibri" panose="020F0502020204030204" pitchFamily="34" charset="0"/>
                <a:cs typeface="Segoe UI" panose="020B0502040204020203" pitchFamily="34" charset="0"/>
              </a:rPr>
              <a:t>To review your curriculum offer and its alignment with your wider school vision and values, aims and ethos to place PE at the heart.</a:t>
            </a:r>
          </a:p>
          <a:p>
            <a:pPr marL="342900" indent="-342900">
              <a:buFont typeface="Symbol" panose="05050102010706020507" pitchFamily="18" charset="2"/>
              <a:buChar char=""/>
            </a:pPr>
            <a:r>
              <a:rPr lang="en-GB" sz="2400" dirty="0">
                <a:effectLst/>
                <a:latin typeface="Segoe UI" panose="020B0502040204020203" pitchFamily="34" charset="0"/>
                <a:ea typeface="Calibri" panose="020F0502020204030204" pitchFamily="34" charset="0"/>
                <a:cs typeface="Segoe UI" panose="020B0502040204020203" pitchFamily="34" charset="0"/>
              </a:rPr>
              <a:t>To consider what it means to ‘</a:t>
            </a:r>
            <a:r>
              <a:rPr lang="en-GB" sz="2400" i="1" dirty="0">
                <a:effectLst/>
                <a:latin typeface="Segoe UI" panose="020B0502040204020203" pitchFamily="34" charset="0"/>
                <a:ea typeface="Calibri" panose="020F0502020204030204" pitchFamily="34" charset="0"/>
                <a:cs typeface="Segoe UI" panose="020B0502040204020203" pitchFamily="34" charset="0"/>
              </a:rPr>
              <a:t>Get Better in PE</a:t>
            </a:r>
            <a:r>
              <a:rPr lang="en-GB" sz="2400" dirty="0">
                <a:effectLst/>
                <a:latin typeface="Segoe UI" panose="020B0502040204020203" pitchFamily="34" charset="0"/>
                <a:ea typeface="Calibri" panose="020F0502020204030204" pitchFamily="34" charset="0"/>
                <a:cs typeface="Segoe UI" panose="020B0502040204020203" pitchFamily="34" charset="0"/>
              </a:rPr>
              <a:t>’ in your school</a:t>
            </a:r>
          </a:p>
          <a:p>
            <a:pPr marL="342900" indent="-342900">
              <a:buFont typeface="Symbol" panose="05050102010706020507" pitchFamily="18" charset="2"/>
              <a:buChar char=""/>
            </a:pPr>
            <a:r>
              <a:rPr lang="en-GB" sz="2400" dirty="0">
                <a:latin typeface="Segoe UI" panose="020B0502040204020203" pitchFamily="34" charset="0"/>
                <a:ea typeface="Calibri" panose="020F0502020204030204" pitchFamily="34" charset="0"/>
                <a:cs typeface="Segoe UI" panose="020B0502040204020203" pitchFamily="34" charset="0"/>
              </a:rPr>
              <a:t>How will </a:t>
            </a:r>
            <a:r>
              <a:rPr lang="en-GB" sz="2400" b="1" dirty="0">
                <a:latin typeface="Segoe UI" panose="020B0502040204020203" pitchFamily="34" charset="0"/>
                <a:ea typeface="Calibri" panose="020F0502020204030204" pitchFamily="34" charset="0"/>
                <a:cs typeface="Segoe UI" panose="020B0502040204020203" pitchFamily="34" charset="0"/>
              </a:rPr>
              <a:t>ALL</a:t>
            </a:r>
            <a:r>
              <a:rPr lang="en-GB" sz="2400" dirty="0">
                <a:latin typeface="Segoe UI" panose="020B0502040204020203" pitchFamily="34" charset="0"/>
                <a:ea typeface="Calibri" panose="020F0502020204030204" pitchFamily="34" charset="0"/>
                <a:cs typeface="Segoe UI" panose="020B0502040204020203" pitchFamily="34" charset="0"/>
              </a:rPr>
              <a:t> pupils be </a:t>
            </a:r>
            <a:r>
              <a:rPr lang="en-GB" sz="2400" b="1" i="1" dirty="0">
                <a:latin typeface="Segoe UI" panose="020B0502040204020203" pitchFamily="34" charset="0"/>
                <a:ea typeface="Calibri" panose="020F0502020204030204" pitchFamily="34" charset="0"/>
                <a:cs typeface="Segoe UI" panose="020B0502040204020203" pitchFamily="34" charset="0"/>
              </a:rPr>
              <a:t>inspired</a:t>
            </a:r>
            <a:r>
              <a:rPr lang="en-GB" sz="2400" dirty="0">
                <a:latin typeface="Segoe UI" panose="020B0502040204020203" pitchFamily="34" charset="0"/>
                <a:ea typeface="Calibri" panose="020F0502020204030204" pitchFamily="34" charset="0"/>
                <a:cs typeface="Segoe UI" panose="020B0502040204020203" pitchFamily="34" charset="0"/>
              </a:rPr>
              <a:t> to </a:t>
            </a:r>
            <a:r>
              <a:rPr lang="en-GB" sz="2400" b="1" i="1" dirty="0">
                <a:latin typeface="Segoe UI" panose="020B0502040204020203" pitchFamily="34" charset="0"/>
                <a:ea typeface="Calibri" panose="020F0502020204030204" pitchFamily="34" charset="0"/>
                <a:cs typeface="Segoe UI" panose="020B0502040204020203" pitchFamily="34" charset="0"/>
              </a:rPr>
              <a:t>succeed</a:t>
            </a:r>
            <a:r>
              <a:rPr lang="en-GB" sz="2400" dirty="0">
                <a:latin typeface="Segoe UI" panose="020B0502040204020203" pitchFamily="34" charset="0"/>
                <a:ea typeface="Calibri" panose="020F0502020204030204" pitchFamily="34" charset="0"/>
                <a:cs typeface="Segoe UI" panose="020B0502040204020203" pitchFamily="34" charset="0"/>
              </a:rPr>
              <a:t> and </a:t>
            </a:r>
            <a:r>
              <a:rPr lang="en-GB" sz="2400" b="1" i="1" dirty="0">
                <a:latin typeface="Segoe UI" panose="020B0502040204020203" pitchFamily="34" charset="0"/>
                <a:ea typeface="Calibri" panose="020F0502020204030204" pitchFamily="34" charset="0"/>
                <a:cs typeface="Segoe UI" panose="020B0502040204020203" pitchFamily="34" charset="0"/>
              </a:rPr>
              <a:t>excel</a:t>
            </a:r>
            <a:r>
              <a:rPr lang="en-GB" sz="2400" dirty="0">
                <a:latin typeface="Segoe UI" panose="020B0502040204020203" pitchFamily="34" charset="0"/>
                <a:ea typeface="Calibri" panose="020F0502020204030204" pitchFamily="34" charset="0"/>
                <a:cs typeface="Segoe UI" panose="020B0502040204020203" pitchFamily="34" charset="0"/>
              </a:rPr>
              <a:t>?</a:t>
            </a:r>
          </a:p>
          <a:p>
            <a:pPr marL="342900" indent="-342900">
              <a:buFont typeface="Symbol" panose="05050102010706020507" pitchFamily="18" charset="2"/>
              <a:buChar char=""/>
            </a:pPr>
            <a:r>
              <a:rPr lang="en-GB" sz="2400" dirty="0">
                <a:effectLst/>
                <a:latin typeface="Segoe UI" panose="020B0502040204020203" pitchFamily="34" charset="0"/>
                <a:ea typeface="Calibri" panose="020F0502020204030204" pitchFamily="34" charset="0"/>
                <a:cs typeface="Segoe UI" panose="020B0502040204020203" pitchFamily="34" charset="0"/>
              </a:rPr>
              <a:t>Reflect upon your provision – is it </a:t>
            </a:r>
            <a:r>
              <a:rPr lang="en-GB" sz="2400" b="1" i="1" dirty="0">
                <a:effectLst/>
                <a:latin typeface="Segoe UI" panose="020B0502040204020203" pitchFamily="34" charset="0"/>
                <a:ea typeface="Calibri" panose="020F0502020204030204" pitchFamily="34" charset="0"/>
                <a:cs typeface="Segoe UI" panose="020B0502040204020203" pitchFamily="34" charset="0"/>
              </a:rPr>
              <a:t>ambitious </a:t>
            </a:r>
            <a:r>
              <a:rPr lang="en-GB" sz="2400" dirty="0">
                <a:effectLst/>
                <a:latin typeface="Segoe UI" panose="020B0502040204020203" pitchFamily="34" charset="0"/>
                <a:ea typeface="Calibri" panose="020F0502020204030204" pitchFamily="34" charset="0"/>
                <a:cs typeface="Segoe UI" panose="020B0502040204020203" pitchFamily="34" charset="0"/>
              </a:rPr>
              <a:t>enough?</a:t>
            </a:r>
          </a:p>
          <a:p>
            <a:pPr>
              <a:buFont typeface="Wingdings" panose="05000000000000000000" pitchFamily="2" charset="2"/>
              <a:buChar char="§"/>
            </a:pPr>
            <a:r>
              <a:rPr lang="en-GB" sz="2400" b="1" i="1" dirty="0">
                <a:solidFill>
                  <a:srgbClr val="C44033"/>
                </a:solidFill>
                <a:latin typeface="Segoe UI" panose="020B0502040204020203" pitchFamily="34" charset="0"/>
                <a:cs typeface="Segoe UI" panose="020B0502040204020203" pitchFamily="34" charset="0"/>
              </a:rPr>
              <a:t>How are motor competencies developed along with knowledge of rules, strategies and tactics?</a:t>
            </a:r>
          </a:p>
          <a:p>
            <a:pPr>
              <a:buFont typeface="Wingdings" panose="05000000000000000000" pitchFamily="2" charset="2"/>
              <a:buChar char="§"/>
            </a:pPr>
            <a:r>
              <a:rPr lang="en-GB" sz="2400" b="1" i="1" dirty="0">
                <a:solidFill>
                  <a:srgbClr val="C44033"/>
                </a:solidFill>
                <a:latin typeface="Segoe UI" panose="020B0502040204020203" pitchFamily="34" charset="0"/>
                <a:cs typeface="Segoe UI" panose="020B0502040204020203" pitchFamily="34" charset="0"/>
              </a:rPr>
              <a:t>How is confidence and competence developed to ensure the NC aims as well as helping to ensure pupils are informed performers who make healthy participation and active life choices</a:t>
            </a:r>
          </a:p>
        </p:txBody>
      </p:sp>
      <p:pic>
        <p:nvPicPr>
          <p:cNvPr id="4" name="Picture 3">
            <a:extLst>
              <a:ext uri="{FF2B5EF4-FFF2-40B4-BE49-F238E27FC236}">
                <a16:creationId xmlns:a16="http://schemas.microsoft.com/office/drawing/2014/main" id="{23B53182-AA37-7EBD-E3E2-97443FD5D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739671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70E04-A5DE-9DFC-F6C6-5458A332B3D0}"/>
              </a:ext>
            </a:extLst>
          </p:cNvPr>
          <p:cNvSpPr>
            <a:spLocks noGrp="1"/>
          </p:cNvSpPr>
          <p:nvPr>
            <p:ph type="title"/>
          </p:nvPr>
        </p:nvSpPr>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Let’s celebrate to start</a:t>
            </a:r>
          </a:p>
        </p:txBody>
      </p:sp>
      <p:sp>
        <p:nvSpPr>
          <p:cNvPr id="3" name="Content Placeholder 2">
            <a:extLst>
              <a:ext uri="{FF2B5EF4-FFF2-40B4-BE49-F238E27FC236}">
                <a16:creationId xmlns:a16="http://schemas.microsoft.com/office/drawing/2014/main" id="{6860CDB9-4AFF-AAA2-5B19-32664EDA583D}"/>
              </a:ext>
            </a:extLst>
          </p:cNvPr>
          <p:cNvSpPr>
            <a:spLocks noGrp="1"/>
          </p:cNvSpPr>
          <p:nvPr>
            <p:ph idx="1"/>
          </p:nvPr>
        </p:nvSpPr>
        <p:spPr/>
        <p:txBody>
          <a:bodyPr/>
          <a:lstStyle/>
          <a:p>
            <a:r>
              <a:rPr lang="en-GB" dirty="0">
                <a:latin typeface="Segoe UI" panose="020B0502040204020203" pitchFamily="34" charset="0"/>
                <a:cs typeface="Segoe UI" panose="020B0502040204020203" pitchFamily="34" charset="0"/>
              </a:rPr>
              <a:t>We don’t do this enough!</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Consider everything that you do and that your school does in terms of PE </a:t>
            </a:r>
            <a:r>
              <a:rPr lang="en-GB" sz="2000" i="1" dirty="0">
                <a:solidFill>
                  <a:schemeClr val="bg2">
                    <a:lumMod val="50000"/>
                  </a:schemeClr>
                </a:solidFill>
                <a:latin typeface="Segoe UI" panose="020B0502040204020203" pitchFamily="34" charset="0"/>
                <a:cs typeface="Segoe UI" panose="020B0502040204020203" pitchFamily="34" charset="0"/>
              </a:rPr>
              <a:t>(curriculum that ALL pupils receive and engage in)</a:t>
            </a:r>
          </a:p>
          <a:p>
            <a:r>
              <a:rPr lang="en-GB" dirty="0">
                <a:latin typeface="Segoe UI" panose="020B0502040204020203" pitchFamily="34" charset="0"/>
                <a:cs typeface="Segoe UI" panose="020B0502040204020203" pitchFamily="34" charset="0"/>
              </a:rPr>
              <a:t>List these down on a post-it note / piece of paper so that they can be referred to later</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These are your strengths and </a:t>
            </a:r>
            <a:r>
              <a:rPr lang="en-GB" b="1" i="1" dirty="0">
                <a:solidFill>
                  <a:srgbClr val="C44033"/>
                </a:solidFill>
                <a:latin typeface="Segoe UI" panose="020B0502040204020203" pitchFamily="34" charset="0"/>
                <a:cs typeface="Segoe UI" panose="020B0502040204020203" pitchFamily="34" charset="0"/>
              </a:rPr>
              <a:t>maintenance priorities</a:t>
            </a:r>
          </a:p>
        </p:txBody>
      </p:sp>
      <p:pic>
        <p:nvPicPr>
          <p:cNvPr id="4" name="Picture 3">
            <a:extLst>
              <a:ext uri="{FF2B5EF4-FFF2-40B4-BE49-F238E27FC236}">
                <a16:creationId xmlns:a16="http://schemas.microsoft.com/office/drawing/2014/main" id="{296E175A-FD0E-7319-D55D-AE76ABB65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71439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0A9D7762-16B9-2FA0-06A9-CDFDCF2AA0A1}"/>
              </a:ext>
            </a:extLst>
          </p:cNvPr>
          <p:cNvPicPr>
            <a:picLocks noGrp="1" noChangeAspect="1"/>
          </p:cNvPicPr>
          <p:nvPr>
            <p:ph idx="1"/>
          </p:nvPr>
        </p:nvPicPr>
        <p:blipFill>
          <a:blip r:embed="rId2">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233082" y="147770"/>
            <a:ext cx="11385176" cy="6562460"/>
          </a:xfrm>
        </p:spPr>
      </p:pic>
    </p:spTree>
    <p:extLst>
      <p:ext uri="{BB962C8B-B14F-4D97-AF65-F5344CB8AC3E}">
        <p14:creationId xmlns:p14="http://schemas.microsoft.com/office/powerpoint/2010/main" val="524152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E1E6-FE19-B5AE-1CE0-EDD952794937}"/>
              </a:ext>
            </a:extLst>
          </p:cNvPr>
          <p:cNvSpPr>
            <a:spLocks noGrp="1"/>
          </p:cNvSpPr>
          <p:nvPr>
            <p:ph type="title"/>
          </p:nvPr>
        </p:nvSpPr>
        <p:spPr>
          <a:ln>
            <a:noFill/>
          </a:ln>
        </p:spPr>
        <p:txBody>
          <a:bodyPr>
            <a:normAutofit/>
          </a:bodyPr>
          <a:lstStyle/>
          <a:p>
            <a:r>
              <a:rPr lang="en-GB" sz="4000" dirty="0">
                <a:solidFill>
                  <a:srgbClr val="398A9E"/>
                </a:solidFill>
                <a:latin typeface="Segoe UI Black" panose="020B0A02040204020203" pitchFamily="34" charset="0"/>
                <a:ea typeface="Segoe UI Black" panose="020B0A02040204020203" pitchFamily="34" charset="0"/>
              </a:rPr>
              <a:t>Ofsted new video</a:t>
            </a:r>
          </a:p>
        </p:txBody>
      </p:sp>
      <p:sp>
        <p:nvSpPr>
          <p:cNvPr id="3" name="Content Placeholder 2">
            <a:extLst>
              <a:ext uri="{FF2B5EF4-FFF2-40B4-BE49-F238E27FC236}">
                <a16:creationId xmlns:a16="http://schemas.microsoft.com/office/drawing/2014/main" id="{76814ABF-36B6-035F-84AB-7500718F6D19}"/>
              </a:ext>
            </a:extLst>
          </p:cNvPr>
          <p:cNvSpPr>
            <a:spLocks noGrp="1"/>
          </p:cNvSpPr>
          <p:nvPr>
            <p:ph idx="1"/>
          </p:nvPr>
        </p:nvSpPr>
        <p:spPr/>
        <p:txBody>
          <a:bodyPr/>
          <a:lstStyle/>
          <a:p>
            <a:r>
              <a:rPr lang="en-GB" dirty="0"/>
              <a:t>https://youtu.be/jMdKdlK4AGA</a:t>
            </a:r>
          </a:p>
        </p:txBody>
      </p:sp>
      <p:pic>
        <p:nvPicPr>
          <p:cNvPr id="5" name="Picture 4" descr="Graphical user interface, text, application&#10;&#10;Description automatically generated">
            <a:extLst>
              <a:ext uri="{FF2B5EF4-FFF2-40B4-BE49-F238E27FC236}">
                <a16:creationId xmlns:a16="http://schemas.microsoft.com/office/drawing/2014/main" id="{5002E046-ED44-2B47-5B17-F3B263990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447" y="2495055"/>
            <a:ext cx="6912551" cy="4156756"/>
          </a:xfrm>
          <a:prstGeom prst="rect">
            <a:avLst/>
          </a:prstGeom>
          <a:ln w="28575">
            <a:solidFill>
              <a:srgbClr val="C44033"/>
            </a:solidFill>
          </a:ln>
        </p:spPr>
      </p:pic>
      <p:pic>
        <p:nvPicPr>
          <p:cNvPr id="4" name="Picture 3">
            <a:extLst>
              <a:ext uri="{FF2B5EF4-FFF2-40B4-BE49-F238E27FC236}">
                <a16:creationId xmlns:a16="http://schemas.microsoft.com/office/drawing/2014/main" id="{2BFD4C31-59AE-4E22-4C33-FCF4DA7C6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1505" y="60001"/>
            <a:ext cx="2643096" cy="881032"/>
          </a:xfrm>
          <a:prstGeom prst="rect">
            <a:avLst/>
          </a:prstGeom>
        </p:spPr>
      </p:pic>
    </p:spTree>
    <p:extLst>
      <p:ext uri="{BB962C8B-B14F-4D97-AF65-F5344CB8AC3E}">
        <p14:creationId xmlns:p14="http://schemas.microsoft.com/office/powerpoint/2010/main" val="260667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DCB8-68D2-FD67-CFA5-4492A334BC0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56D706F-5CB3-2C23-57A0-F9603613BA30}"/>
              </a:ext>
            </a:extLst>
          </p:cNvPr>
          <p:cNvSpPr>
            <a:spLocks noGrp="1"/>
          </p:cNvSpPr>
          <p:nvPr>
            <p:ph idx="1"/>
          </p:nvPr>
        </p:nvSpPr>
        <p:spPr/>
        <p:txBody>
          <a:bodyPr/>
          <a:lstStyle/>
          <a:p>
            <a:endParaRPr lang="en-GB"/>
          </a:p>
        </p:txBody>
      </p:sp>
      <p:pic>
        <p:nvPicPr>
          <p:cNvPr id="4" name="Picture 3" descr="Diagram, text&#10;&#10;Description automatically generated">
            <a:extLst>
              <a:ext uri="{FF2B5EF4-FFF2-40B4-BE49-F238E27FC236}">
                <a16:creationId xmlns:a16="http://schemas.microsoft.com/office/drawing/2014/main" id="{6BCF8707-AEE2-ADFA-D79C-1368441AB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68397"/>
            <a:ext cx="12192000" cy="6237111"/>
          </a:xfrm>
          <a:prstGeom prst="rect">
            <a:avLst/>
          </a:prstGeom>
        </p:spPr>
      </p:pic>
    </p:spTree>
    <p:extLst>
      <p:ext uri="{BB962C8B-B14F-4D97-AF65-F5344CB8AC3E}">
        <p14:creationId xmlns:p14="http://schemas.microsoft.com/office/powerpoint/2010/main" val="269537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2917</Words>
  <Application>Microsoft Office PowerPoint</Application>
  <PresentationFormat>Widescreen</PresentationFormat>
  <Paragraphs>276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Segoe UI</vt:lpstr>
      <vt:lpstr>Segoe UI Black</vt:lpstr>
      <vt:lpstr>Symbol</vt:lpstr>
      <vt:lpstr>Wingdings</vt:lpstr>
      <vt:lpstr>Office Theme</vt:lpstr>
      <vt:lpstr>Developing your Curriculum PE Offer</vt:lpstr>
      <vt:lpstr>Welcome</vt:lpstr>
      <vt:lpstr>Quick Discussion</vt:lpstr>
      <vt:lpstr>Learning Objectives</vt:lpstr>
      <vt:lpstr>Additional Outcomes</vt:lpstr>
      <vt:lpstr>Let’s celebrate to start</vt:lpstr>
      <vt:lpstr>PowerPoint Presentation</vt:lpstr>
      <vt:lpstr>Ofsted new video</vt:lpstr>
      <vt:lpstr>PowerPoint Presentation</vt:lpstr>
      <vt:lpstr>Defining PE – for clarity</vt:lpstr>
      <vt:lpstr>PowerPoint Presentation</vt:lpstr>
      <vt:lpstr>Terminology</vt:lpstr>
      <vt:lpstr>TOP TIP!</vt:lpstr>
      <vt:lpstr>To consider….</vt:lpstr>
      <vt:lpstr>PowerPoint Presentation</vt:lpstr>
      <vt:lpstr>What does Outstanding look like?</vt:lpstr>
      <vt:lpstr>What is the ‘Big Picture?’</vt:lpstr>
      <vt:lpstr>Non-negotiables</vt:lpstr>
      <vt:lpstr>Alignment</vt:lpstr>
      <vt:lpstr>Your School</vt:lpstr>
      <vt:lpstr>TIB’s</vt:lpstr>
      <vt:lpstr>PowerPoint Presentation</vt:lpstr>
      <vt:lpstr>PowerPoint Presentation</vt:lpstr>
      <vt:lpstr>Ofsted</vt:lpstr>
      <vt:lpstr>Healthy Participation</vt:lpstr>
      <vt:lpstr>TOP TIP!</vt:lpstr>
      <vt:lpstr>Section 2 National Curriculum PE</vt:lpstr>
      <vt:lpstr>Section 2 National Curriculum PE</vt:lpstr>
      <vt:lpstr>The Aim of NCPE (2014)</vt:lpstr>
      <vt:lpstr>Reflection</vt:lpstr>
      <vt:lpstr>Ofsted’s Research</vt:lpstr>
      <vt:lpstr>Monitoring &amp; Evaluating</vt:lpstr>
      <vt:lpstr>Teacher’s Subject knowledge</vt:lpstr>
      <vt:lpstr>PowerPoint Presentation</vt:lpstr>
      <vt:lpstr>PowerPoint Presentation</vt:lpstr>
      <vt:lpstr>Section 3 Curriculum Content</vt:lpstr>
      <vt:lpstr>What’s in, what’s not?</vt:lpstr>
      <vt:lpstr>PowerPoint Presentation</vt:lpstr>
      <vt:lpstr>Sticking with Games</vt:lpstr>
      <vt:lpstr>Across the whole school</vt:lpstr>
      <vt:lpstr>‘A mile wide and an inch think’ (D. Kirk 2010)</vt:lpstr>
      <vt:lpstr>PowerPoint Presentation</vt:lpstr>
      <vt:lpstr>A personal plea</vt:lpstr>
      <vt:lpstr>Section 4 Paddle, Snorkel, Dive</vt:lpstr>
      <vt:lpstr>Question 1 Learning Transition</vt:lpstr>
      <vt:lpstr>Question 2 Content</vt:lpstr>
      <vt:lpstr>Question 3 Sequence</vt:lpstr>
      <vt:lpstr>Question 4 Links</vt:lpstr>
      <vt:lpstr>Question 5 Progression</vt:lpstr>
      <vt:lpstr>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martinradmore@visioned.org.uk</dc:creator>
  <cp:lastModifiedBy>martinradmore@visioned.org.uk</cp:lastModifiedBy>
  <cp:revision>28</cp:revision>
  <dcterms:created xsi:type="dcterms:W3CDTF">2021-12-29T11:42:34Z</dcterms:created>
  <dcterms:modified xsi:type="dcterms:W3CDTF">2023-02-23T15:02:38Z</dcterms:modified>
</cp:coreProperties>
</file>