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76" r:id="rId3"/>
    <p:sldId id="288" r:id="rId4"/>
    <p:sldId id="280" r:id="rId5"/>
    <p:sldId id="289" r:id="rId6"/>
    <p:sldId id="290" r:id="rId7"/>
    <p:sldId id="292" r:id="rId8"/>
    <p:sldId id="293" r:id="rId9"/>
    <p:sldId id="291" r:id="rId10"/>
    <p:sldId id="294" r:id="rId11"/>
    <p:sldId id="295" r:id="rId12"/>
    <p:sldId id="303" r:id="rId13"/>
    <p:sldId id="297" r:id="rId14"/>
    <p:sldId id="271" r:id="rId15"/>
    <p:sldId id="272" r:id="rId16"/>
    <p:sldId id="298" r:id="rId17"/>
    <p:sldId id="258" r:id="rId18"/>
    <p:sldId id="259" r:id="rId19"/>
    <p:sldId id="299" r:id="rId20"/>
    <p:sldId id="261" r:id="rId21"/>
    <p:sldId id="267" r:id="rId22"/>
    <p:sldId id="262" r:id="rId23"/>
    <p:sldId id="300" r:id="rId24"/>
    <p:sldId id="301" r:id="rId25"/>
    <p:sldId id="265" r:id="rId26"/>
    <p:sldId id="270" r:id="rId27"/>
    <p:sldId id="302" r:id="rId28"/>
    <p:sldId id="266" r:id="rId29"/>
    <p:sldId id="268" r:id="rId30"/>
    <p:sldId id="269" r:id="rId31"/>
    <p:sldId id="273" r:id="rId32"/>
    <p:sldId id="278" r:id="rId33"/>
    <p:sldId id="3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9"/>
    <p:restoredTop sz="94766"/>
  </p:normalViewPr>
  <p:slideViewPr>
    <p:cSldViewPr snapToGrid="0" snapToObjects="1">
      <p:cViewPr varScale="1">
        <p:scale>
          <a:sx n="112" d="100"/>
          <a:sy n="112" d="100"/>
        </p:scale>
        <p:origin x="208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FD93-41A8-4747-A019-6F06CFD9B925}" type="datetimeFigureOut">
              <a:rPr lang="en-US" smtClean="0"/>
              <a:t>9/13/23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FA724-5DD1-B94F-A7B0-D894A74CA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FA724-5DD1-B94F-A7B0-D894A74CA0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70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FA724-5DD1-B94F-A7B0-D894A74CA0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9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FA724-5DD1-B94F-A7B0-D894A74CA0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23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FA724-5DD1-B94F-A7B0-D894A74CA0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3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AFA724-5DD1-B94F-A7B0-D894A74CA0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2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AF78-2427-C94A-B9EB-ED15073E3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B10E9-29B6-B649-9777-9EB691DB4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04650-4107-6F41-9629-ED9FC60CD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61F95-160C-2140-B227-C937B79D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FF4DB-C244-5644-82C9-94B10E91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E22D-CA01-F848-9FAA-EC1AB359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FE148-6A8A-D449-B1CF-FA6ECD87A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5E12B-0BBC-F34F-95D5-2932A6E3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FAA57-A549-0345-AF4F-B2D62451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743AE-2E4B-BE4E-AFC4-B5315A6E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8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6EC9AB-B5AC-A448-8A7A-F7FA92998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FFBBC-0A07-2849-ABE5-6DAAF676F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79476-739F-D342-9730-2912BABD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1FC7-E639-7843-AD63-213AE411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175F6-12EC-A348-B9CB-1929EEEF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6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BA035-A026-2745-BB1A-2DE93BFF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63C16-7E4B-6A46-856D-B94128FA0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B6773-44BC-D549-82F0-E0C5ACEF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CB99F-91D0-8042-A166-239B569F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9FFE5-F8DD-0F41-A399-92FB0FB3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8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7745-C03D-0E46-A320-895D03413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71DB7-508B-334B-9090-E4449494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C4296-DCD2-B447-AE6C-91050143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EB248-58DC-1040-9E08-236FA1A1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9E6E6-89DC-CD43-AF91-A1BE78A9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3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0304-2BBA-A243-BD2C-117D61DD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BE760-0411-DB4F-BCFF-099964073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928D7-BF3D-184C-8050-4AEBE050E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3B093-8249-AE44-87F9-D56018A02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7B92B-254E-294C-9DE5-D6E72112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BF78-9D0A-264A-8AB3-4F85F3C8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9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EC4A1-01B3-4842-BCFE-C3651AD3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19851-88DA-4748-B66E-3670655C5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A2439-9639-164F-A802-503839FF8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26A938-7B75-9049-8AAE-79FFFB89A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9141D-A4AD-E04E-A40E-E97BB5446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640BC-5341-7C45-8124-EB8EC4AD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74FA3F-43DF-4148-B19F-870925CF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3FEFA-2F0E-0A46-8CB7-59A8457A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5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B3D4B-6CC5-8644-B6EE-1DF99C37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BA9ED-407C-934B-A5B0-534B4881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EB3AC-3DD1-AB48-AB39-C36C6632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A2C10-2884-9344-950A-36767798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4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75875-A4D6-7E46-99A2-9B66CC6A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9F5A2-CA02-3743-B19F-3A933EAA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A784A-9944-C54A-96F9-2169952B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8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8DE60-DDBA-3C47-B74C-78B41CD1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C0DAE-7D9C-7547-9D84-A9AD481C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4EB93-0238-3044-ACB2-5CB3944B0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9B383-625A-634E-B58B-238CD3DC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6B40A-BA0E-284B-9BCB-710148B4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B8A38-1D27-E54C-9D62-FA9869A4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2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DF4AF-4C7D-124B-B558-6237611B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E97F9-D9F2-3B45-8429-6D5C6369E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B7318-7A38-064A-8A4A-47B9EE6F7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C92D8-137B-DA43-804A-9415FD596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32651-2B72-584D-BE97-01079CEB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9F407-EA32-4945-94D4-BDAA93C2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156BB-BEAA-4745-AC8F-57B5775E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9C517-7F51-034D-9121-E78452C77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397D7-D2B3-1D48-9B36-613AA87586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30AD0-0BD1-794F-87AA-603AD964C4BA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0FA8F-FAA3-0641-9C98-57E2CB39C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6EF0-9008-5D43-9490-9E14FB922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A118C-F3E4-834B-8846-9F39A4D8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Linda.Dorset@activesuffolk.org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539556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35795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57213-8679-F14F-BB62-514B5FA75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Our 5</a:t>
            </a:r>
            <a:r>
              <a:rPr lang="en-US" sz="5400" b="1" baseline="30000" dirty="0">
                <a:solidFill>
                  <a:schemeClr val="bg1"/>
                </a:solidFill>
              </a:rPr>
              <a:t>th</a:t>
            </a:r>
            <a:r>
              <a:rPr lang="en-US" sz="5400" b="1" dirty="0">
                <a:solidFill>
                  <a:schemeClr val="bg1"/>
                </a:solidFill>
              </a:rPr>
              <a:t> PE Annual Conference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EB8D8-75C1-0A41-8D4D-670DC0840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15698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9BA36"/>
                </a:solidFill>
              </a:rPr>
              <a:t>Exploring the New PE Premium Guidance</a:t>
            </a:r>
          </a:p>
        </p:txBody>
      </p:sp>
      <p:cxnSp>
        <p:nvCxnSpPr>
          <p:cNvPr id="35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46932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68601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7D9F880-4007-1660-A4CB-12B754ABA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" r="452"/>
          <a:stretch/>
        </p:blipFill>
        <p:spPr>
          <a:xfrm>
            <a:off x="237505" y="203210"/>
            <a:ext cx="11667508" cy="37483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52D876-863F-6E34-A6CE-39FDC36EB81F}"/>
              </a:ext>
            </a:extLst>
          </p:cNvPr>
          <p:cNvSpPr/>
          <p:nvPr/>
        </p:nvSpPr>
        <p:spPr>
          <a:xfrm>
            <a:off x="3485408" y="3123214"/>
            <a:ext cx="5361709" cy="828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7E3CD-4A57-77B6-D485-B33F632D9B8D}"/>
              </a:ext>
            </a:extLst>
          </p:cNvPr>
          <p:cNvSpPr/>
          <p:nvPr/>
        </p:nvSpPr>
        <p:spPr>
          <a:xfrm>
            <a:off x="6096000" y="2553195"/>
            <a:ext cx="2430483" cy="706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77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CB45BB-ED67-DC12-CA20-9927D13D0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796" y="6584"/>
            <a:ext cx="3992204" cy="2796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956EF3-6751-3400-BD8B-214C39B6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b="1" dirty="0"/>
              <a:t>Staff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CCBFB-89F6-EF67-B0BC-CE3E1816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02" y="2320131"/>
            <a:ext cx="10515600" cy="4351338"/>
          </a:xfrm>
        </p:spPr>
        <p:txBody>
          <a:bodyPr/>
          <a:lstStyle/>
          <a:p>
            <a:pPr algn="l"/>
            <a:r>
              <a:rPr lang="en-GB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Gymnastics on 29 Sept -1.00-4.00pm – At Whitehouse PC School in Ipswich</a:t>
            </a:r>
          </a:p>
          <a:p>
            <a:pPr algn="l"/>
            <a:r>
              <a:rPr lang="en-GB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New to Leading PE – 10</a:t>
            </a:r>
            <a:r>
              <a:rPr lang="en-GB" b="0" i="0" u="none" strike="noStrike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October – Virtual – 3.45PM-5pm</a:t>
            </a:r>
          </a:p>
          <a:p>
            <a:pPr marL="0" indent="0" algn="l">
              <a:buNone/>
            </a:pPr>
            <a:r>
              <a:rPr lang="en-GB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 place per all schools outside Ipswich area – if they want to book 2 places there will be a £50 charge  - if schools cancel less than 72 hrs before the event they will be invoiced</a:t>
            </a:r>
          </a:p>
          <a:p>
            <a:pPr algn="l"/>
            <a:endParaRPr lang="en-GB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YST – Physical Literacy Course – 24</a:t>
            </a:r>
            <a:r>
              <a:rPr lang="en-GB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th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 November  </a:t>
            </a:r>
          </a:p>
          <a:p>
            <a:pPr algn="l"/>
            <a:r>
              <a:rPr lang="en-GB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LTA – Tennis Course – 7</a:t>
            </a:r>
            <a:r>
              <a:rPr lang="en-GB" b="0" i="0" u="none" strike="noStrike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February </a:t>
            </a:r>
          </a:p>
          <a:p>
            <a:endParaRPr lang="en-US" dirty="0"/>
          </a:p>
        </p:txBody>
      </p:sp>
      <p:pic>
        <p:nvPicPr>
          <p:cNvPr id="2050" name="Picture 2" descr="New YST Logo -">
            <a:extLst>
              <a:ext uri="{FF2B5EF4-FFF2-40B4-BE49-F238E27FC236}">
                <a16:creationId xmlns:a16="http://schemas.microsoft.com/office/drawing/2014/main" id="{6010A94C-1E97-E391-D114-8B0CA287F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13" y="4660900"/>
            <a:ext cx="2668985" cy="106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lete P.E. | Login">
            <a:extLst>
              <a:ext uri="{FF2B5EF4-FFF2-40B4-BE49-F238E27FC236}">
                <a16:creationId xmlns:a16="http://schemas.microsoft.com/office/drawing/2014/main" id="{AC2639C3-AA97-CDB6-7CBE-7246C5D7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2" y="1053986"/>
            <a:ext cx="2673351" cy="99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2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A7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C42AA-AB4C-0AB8-485A-7EADB4EF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i="0" u="none" strike="noStrike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Active Primary School of the Year</a:t>
            </a: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Active Suffolk Awards 2023">
            <a:extLst>
              <a:ext uri="{FF2B5EF4-FFF2-40B4-BE49-F238E27FC236}">
                <a16:creationId xmlns:a16="http://schemas.microsoft.com/office/drawing/2014/main" id="{4979886E-3089-86A4-AE6A-3FB6FF9CD2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974333"/>
            <a:ext cx="7188199" cy="490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908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614A-F889-5F01-A1DD-BA54AFE6D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047634" y="-1561339"/>
            <a:ext cx="24627718" cy="408725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2DD75-F1AF-19E2-64F1-26B2E537F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3483"/>
            <a:ext cx="9144000" cy="1992517"/>
          </a:xfrm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dirty="0"/>
              <a:t>Contact Linda Dorset</a:t>
            </a:r>
          </a:p>
          <a:p>
            <a:r>
              <a:rPr lang="en-GB" dirty="0">
                <a:hlinkClick r:id="rId2"/>
              </a:rPr>
              <a:t>Linda.Dorset@activesuffolk.org</a:t>
            </a:r>
            <a:endParaRPr lang="en-GB" dirty="0"/>
          </a:p>
          <a:p>
            <a:r>
              <a:rPr lang="en-GB" dirty="0"/>
              <a:t>07407829415</a:t>
            </a:r>
          </a:p>
          <a:p>
            <a:r>
              <a:rPr lang="en-GB" dirty="0"/>
              <a:t>Suffolk Daily Mile Champion</a:t>
            </a:r>
          </a:p>
        </p:txBody>
      </p:sp>
      <p:pic>
        <p:nvPicPr>
          <p:cNvPr id="4" name="Picture 2" descr="Active Suffolk | Our Work | Cuttlefish">
            <a:extLst>
              <a:ext uri="{FF2B5EF4-FFF2-40B4-BE49-F238E27FC236}">
                <a16:creationId xmlns:a16="http://schemas.microsoft.com/office/drawing/2014/main" id="{DB2A4E69-FCD9-D331-A677-5F5D7E50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99" y="1023936"/>
            <a:ext cx="8785388" cy="29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5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3DAF-A3A1-7B44-3A4A-C5060E81E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66165" y="2063657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Primary PE and Sport Premium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5C7B6-1E61-7759-2BD6-24E2F4059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083" y="4353019"/>
            <a:ext cx="5450541" cy="2227636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sz="3500" b="1" dirty="0">
                <a:solidFill>
                  <a:srgbClr val="C440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Thinking Strategically, </a:t>
            </a:r>
          </a:p>
          <a:p>
            <a:r>
              <a:rPr lang="en-GB" sz="3500" b="1" dirty="0">
                <a:solidFill>
                  <a:srgbClr val="C440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Acting for ALL pupils, </a:t>
            </a:r>
          </a:p>
          <a:p>
            <a:r>
              <a:rPr lang="en-GB" sz="3500" b="1" dirty="0">
                <a:solidFill>
                  <a:srgbClr val="C440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Now &amp; into the future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B9C42-4FC3-E2CF-3E8B-B98C7CCE0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00" y="175828"/>
            <a:ext cx="4458891" cy="14862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24FCD74-6777-3E5D-8D0D-8091CBF67AA9}"/>
              </a:ext>
            </a:extLst>
          </p:cNvPr>
          <p:cNvSpPr/>
          <p:nvPr/>
        </p:nvSpPr>
        <p:spPr>
          <a:xfrm>
            <a:off x="-582707" y="-444406"/>
            <a:ext cx="3567953" cy="294938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A3C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9667FE22-48CE-EFB1-515F-F03F418EA7EB}"/>
              </a:ext>
            </a:extLst>
          </p:cNvPr>
          <p:cNvSpPr/>
          <p:nvPr/>
        </p:nvSpPr>
        <p:spPr>
          <a:xfrm>
            <a:off x="7255878" y="-18852"/>
            <a:ext cx="6898339" cy="6953974"/>
          </a:xfrm>
          <a:prstGeom prst="trapezoi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A3C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266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86421-B867-1C25-EF74-61CC90AA0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Confidence &amp;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D63E7-3DAE-2C88-5DB2-3CD8F7FAD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3000" dirty="0">
                <a:latin typeface="Segoe UI" panose="020B0502040204020203" pitchFamily="34" charset="0"/>
                <a:cs typeface="Segoe UI" panose="020B0502040204020203" pitchFamily="34" charset="0"/>
              </a:rPr>
              <a:t>The inter-play and synergy of these two words for us in PE</a:t>
            </a:r>
          </a:p>
          <a:p>
            <a:r>
              <a:rPr lang="en-GB" sz="3000" dirty="0">
                <a:latin typeface="Segoe UI" panose="020B0502040204020203" pitchFamily="34" charset="0"/>
                <a:cs typeface="Segoe UI" panose="020B0502040204020203" pitchFamily="34" charset="0"/>
              </a:rPr>
              <a:t>Confidence can be key to helping pupils develop Competence</a:t>
            </a:r>
          </a:p>
          <a:p>
            <a:r>
              <a:rPr lang="en-GB" sz="3000" dirty="0">
                <a:latin typeface="Segoe UI" panose="020B0502040204020203" pitchFamily="34" charset="0"/>
                <a:cs typeface="Segoe UI" panose="020B0502040204020203" pitchFamily="34" charset="0"/>
              </a:rPr>
              <a:t>Competence can be key to unlocking and developing Confidence</a:t>
            </a:r>
          </a:p>
          <a:p>
            <a:endParaRPr lang="en-GB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3000" dirty="0">
                <a:latin typeface="Segoe UI" panose="020B0502040204020203" pitchFamily="34" charset="0"/>
                <a:cs typeface="Segoe UI" panose="020B0502040204020203" pitchFamily="34" charset="0"/>
              </a:rPr>
              <a:t>Many pupils lack Confidence – </a:t>
            </a:r>
            <a:r>
              <a:rPr lang="en-GB" sz="3000" i="1" dirty="0">
                <a:latin typeface="Segoe UI" panose="020B0502040204020203" pitchFamily="34" charset="0"/>
                <a:cs typeface="Segoe UI" panose="020B0502040204020203" pitchFamily="34" charset="0"/>
              </a:rPr>
              <a:t>how does our programme help this?</a:t>
            </a:r>
          </a:p>
          <a:p>
            <a:r>
              <a:rPr lang="en-GB" sz="3000" dirty="0">
                <a:latin typeface="Segoe UI" panose="020B0502040204020203" pitchFamily="34" charset="0"/>
                <a:cs typeface="Segoe UI" panose="020B0502040204020203" pitchFamily="34" charset="0"/>
              </a:rPr>
              <a:t>Many pupils lack Competence – </a:t>
            </a:r>
            <a:r>
              <a:rPr lang="en-GB" sz="3000" i="1" dirty="0">
                <a:latin typeface="Segoe UI" panose="020B0502040204020203" pitchFamily="34" charset="0"/>
                <a:cs typeface="Segoe UI" panose="020B0502040204020203" pitchFamily="34" charset="0"/>
              </a:rPr>
              <a:t>how do we develop this?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Every pupil is different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Just think about each word as we chat about our PESSPA offers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A41FB-FBBC-79E4-6808-91A3521E8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6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4FD7-25E6-D8AD-5912-2F842D3AE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Making Every Lesson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8C216-8B15-CEDE-DDB4-40D50EDB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haven’t seen it already, take a look at the work of Andy Tharby and Shaun Allison – </a:t>
            </a:r>
            <a:r>
              <a:rPr lang="en-GB" b="1" i="1" dirty="0"/>
              <a:t>Six Principles to support Great Teaching and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Challenge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Explanation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Modelling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Practice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Questioning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Feedback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ADCB2-CF9D-ED9E-8E3D-A6CDF8772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33" y="2958352"/>
            <a:ext cx="5142614" cy="3621741"/>
          </a:xfrm>
          <a:prstGeom prst="rect">
            <a:avLst/>
          </a:prstGeom>
          <a:ln w="28575">
            <a:solidFill>
              <a:srgbClr val="398A9E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430B6-4D17-A185-707F-25A5D5E497BD}"/>
              </a:ext>
            </a:extLst>
          </p:cNvPr>
          <p:cNvSpPr txBox="1"/>
          <p:nvPr/>
        </p:nvSpPr>
        <p:spPr>
          <a:xfrm>
            <a:off x="3738283" y="3558987"/>
            <a:ext cx="1855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Awareness offers the potential to support developing pupils confidence and competence to allow greater progression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62678-C84B-8EE3-3C09-3946C6F9E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13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AE60-771D-F676-66C0-8211295B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PE&amp;SP - Purpose &amp;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586A0-FA1D-5A15-C7B9-018B9747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Schools must use the PE and sport premium to: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build capacity and capability in the school and make sure that improvements made to the quality of PE, sport and physical activity provision now are </a:t>
            </a:r>
            <a:r>
              <a:rPr lang="en-GB" b="1" u="sng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sustainable </a:t>
            </a: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and will </a:t>
            </a:r>
            <a:r>
              <a:rPr lang="en-GB" b="1" i="1" u="sng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benefit pupils joining the school in future</a:t>
            </a:r>
            <a:endParaRPr lang="en-GB" b="1" i="1" u="sng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develop or add to the PE, sport and physical activity that the school provides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950BD-AEE5-6A91-6B3F-4C19FA0C7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1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33C9F-A1BA-59D1-E9AA-E471DE96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CPD for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3E6AD-D00F-D1F8-F714-940F9CEA3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‘Schools should see the continued professional development (CPD) of teachers as a key priority to make sure that the future quality of the teaching of PE, sport and physical activity is </a:t>
            </a:r>
            <a:r>
              <a:rPr lang="en-GB" b="1" i="1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sustainable</a:t>
            </a: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This includes providing staff with: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professional development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mentoring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appropriate training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375"/>
              </a:spcAft>
              <a:buSzPts val="1000"/>
              <a:tabLst>
                <a:tab pos="457200" algn="l"/>
              </a:tabLs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access to external resources’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DEFEF-41AF-4578-98EE-69E078F4E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41068-4B7D-EA7C-C343-2F82D644A2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53" y="3630706"/>
            <a:ext cx="868782" cy="868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6A5F2C-9C7C-722E-AF4E-9E5A6DDD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53" y="4262413"/>
            <a:ext cx="868782" cy="868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111598-E82D-BDF2-B93E-41C964FC99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53" y="4873344"/>
            <a:ext cx="868782" cy="868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FB96D-C998-C9E0-7943-71597E6280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53" y="5495109"/>
            <a:ext cx="868782" cy="8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3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CCDBA-3B9F-51CA-9D38-0504D45E6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New emphasis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AC53-0551-5717-0910-EB7A6B212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Schools should use it to make additional and sustainable improvements to the PE, sport and physical activity they provide, such as: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funding high-quality PE and sport </a:t>
            </a:r>
            <a:r>
              <a:rPr lang="en-GB" b="1" i="1" u="sng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 at least 2 hours a week</a:t>
            </a: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complemented by a wide range of extracurricular sport and competitive opportunities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providing or improving </a:t>
            </a:r>
            <a:r>
              <a:rPr lang="en-GB" b="1" i="1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equal access </a:t>
            </a:r>
            <a:r>
              <a:rPr lang="en-GB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to sport for boys and girls</a:t>
            </a:r>
            <a:endParaRPr lang="en-GB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B6C36-7A18-B985-9B21-47ED3EB72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56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22AF-77DB-2B39-ED8D-51CD2972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 Key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97ADF-3ADC-EC46-73E0-9069C24F5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GB" sz="2600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Schools should prioritise PE and sport premium spending to improve in the following 5 key areas:</a:t>
            </a:r>
            <a:endParaRPr lang="en-GB" sz="2600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600" b="1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increasing all staff’s confidence, knowledge and skills in teaching PE and sport</a:t>
            </a:r>
            <a:endParaRPr lang="en-GB" sz="2600" b="1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600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increasing engagement of all pupils in regular physical activity and sport</a:t>
            </a:r>
            <a:endParaRPr lang="en-GB" sz="2600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600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raising the profile of PE and sport across the school, to support whole school improvement </a:t>
            </a:r>
            <a:r>
              <a:rPr lang="en-GB" sz="2600" b="1" i="1" kern="0" dirty="0">
                <a:solidFill>
                  <a:srgbClr val="398A9E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– Do you use OAA?</a:t>
            </a:r>
            <a:endParaRPr lang="en-GB" sz="2600" b="1" i="1" kern="100" dirty="0">
              <a:solidFill>
                <a:srgbClr val="398A9E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600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offer a broader and </a:t>
            </a:r>
            <a:r>
              <a:rPr lang="en-GB" sz="2600" b="1" i="1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more equal experience of a range of sports </a:t>
            </a:r>
            <a:r>
              <a:rPr lang="en-GB" sz="2600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and physical activities to all pupils</a:t>
            </a:r>
            <a:endParaRPr lang="en-GB" sz="2600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7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600" kern="0" dirty="0">
                <a:solidFill>
                  <a:srgbClr val="0B0C0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increase participation in competitive sport</a:t>
            </a:r>
            <a:endParaRPr lang="en-GB" sz="2600" kern="1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38841-69FF-1CAD-B7AF-0EC795F45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27C2A4-0BB6-C14C-8C55-3D77D7D5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b="1"/>
              <a:t>Exploring the PE Premium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03CAE4-89C5-B443-8318-0ECB2C6CA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99" r="25599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0F1C4-587A-4D4A-814F-C788BEE21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GB" sz="1600" dirty="0">
                <a:effectLst/>
                <a:latin typeface="Helvetica Neue" panose="02000503000000020004" pitchFamily="2" charset="0"/>
              </a:rPr>
              <a:t>1.00pm: SGO Updates</a:t>
            </a:r>
          </a:p>
          <a:p>
            <a:r>
              <a:rPr lang="en-GB" sz="1600" dirty="0">
                <a:effectLst/>
                <a:latin typeface="Helvetica Neue" panose="02000503000000020004" pitchFamily="2" charset="0"/>
              </a:rPr>
              <a:t>1.15pm: Martin </a:t>
            </a:r>
            <a:r>
              <a:rPr lang="en-GB" sz="1600" dirty="0" err="1">
                <a:effectLst/>
                <a:latin typeface="Helvetica Neue" panose="02000503000000020004" pitchFamily="2" charset="0"/>
              </a:rPr>
              <a:t>Radmore</a:t>
            </a:r>
            <a:r>
              <a:rPr lang="en-GB" sz="1600" dirty="0"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en-GB" sz="1600" dirty="0">
                <a:effectLst/>
                <a:latin typeface="Helvetica Neue" panose="02000503000000020004" pitchFamily="2" charset="0"/>
              </a:rPr>
              <a:t>2.15pm Sharing Best Practices </a:t>
            </a:r>
          </a:p>
          <a:p>
            <a:r>
              <a:rPr lang="en-GB" sz="1600" b="1" dirty="0">
                <a:effectLst/>
                <a:latin typeface="Helvetica Neue" panose="02000503000000020004" pitchFamily="2" charset="0"/>
              </a:rPr>
              <a:t>2.30pm: Break - Tea and Coffee</a:t>
            </a:r>
            <a:endParaRPr lang="en-GB" sz="1600" dirty="0">
              <a:effectLst/>
              <a:latin typeface="Helvetica Neue" panose="02000503000000020004" pitchFamily="2" charset="0"/>
            </a:endParaRPr>
          </a:p>
          <a:p>
            <a:r>
              <a:rPr lang="en-GB" sz="1600" dirty="0">
                <a:effectLst/>
                <a:latin typeface="Helvetica Neue" panose="02000503000000020004" pitchFamily="2" charset="0"/>
              </a:rPr>
              <a:t>2.50pm: Workshop Rotation 1 </a:t>
            </a:r>
          </a:p>
          <a:p>
            <a:r>
              <a:rPr lang="en-GB" sz="1600" dirty="0">
                <a:effectLst/>
                <a:latin typeface="Helvetica Neue" panose="02000503000000020004" pitchFamily="2" charset="0"/>
              </a:rPr>
              <a:t>3.20pm: Workshop Rotation 2</a:t>
            </a:r>
          </a:p>
          <a:p>
            <a:r>
              <a:rPr lang="en-GB" sz="1600" dirty="0">
                <a:effectLst/>
                <a:latin typeface="Helvetica Neue" panose="02000503000000020004" pitchFamily="2" charset="0"/>
              </a:rPr>
              <a:t>3.50pm: Workshop Rotation 3</a:t>
            </a:r>
          </a:p>
          <a:p>
            <a:r>
              <a:rPr lang="en-GB" sz="1600" dirty="0">
                <a:effectLst/>
                <a:latin typeface="Helvetica Neue" panose="02000503000000020004" pitchFamily="2" charset="0"/>
              </a:rPr>
              <a:t>4.20pm: Closing address </a:t>
            </a:r>
          </a:p>
          <a:p>
            <a:r>
              <a:rPr lang="en-GB" sz="1600" b="1" dirty="0">
                <a:effectLst/>
                <a:latin typeface="Helvetica Neue" panose="02000503000000020004" pitchFamily="2" charset="0"/>
              </a:rPr>
              <a:t>4.30pm: Depart</a:t>
            </a:r>
            <a:endParaRPr lang="en-GB" sz="1600" dirty="0">
              <a:effectLst/>
              <a:latin typeface="Helvetica Neue" panose="02000503000000020004" pitchFamily="2" charset="0"/>
            </a:endParaRPr>
          </a:p>
          <a:p>
            <a:r>
              <a:rPr lang="en-GB" sz="1600" b="1" i="1" dirty="0">
                <a:effectLst/>
                <a:latin typeface="Helvetica Neue" panose="02000503000000020004" pitchFamily="2" charset="0"/>
              </a:rPr>
              <a:t>(Workshops - </a:t>
            </a:r>
            <a:r>
              <a:rPr lang="en-GB" sz="1600" i="1" dirty="0">
                <a:effectLst/>
                <a:latin typeface="Helvetica Neue" panose="02000503000000020004" pitchFamily="2" charset="0"/>
              </a:rPr>
              <a:t>Inclusive Equality, </a:t>
            </a:r>
            <a:r>
              <a:rPr lang="en-GB" sz="1600" dirty="0">
                <a:effectLst/>
                <a:latin typeface="Helvetica Neue" panose="02000503000000020004" pitchFamily="2" charset="0"/>
              </a:rPr>
              <a:t>equal access to sport for boys and girls</a:t>
            </a:r>
            <a:r>
              <a:rPr lang="en-GB" sz="1600" i="1" dirty="0">
                <a:effectLst/>
                <a:latin typeface="Helvetica Neue" panose="02000503000000020004" pitchFamily="2" charset="0"/>
              </a:rPr>
              <a:t>, Physical Literacy)</a:t>
            </a:r>
            <a:endParaRPr lang="en-GB" sz="1600" dirty="0">
              <a:effectLst/>
              <a:latin typeface="Helvetica Neue" panose="02000503000000020004" pitchFamily="2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7083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B9848-6A9B-80F4-7135-1CDA16CF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New Reporting Template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47390-9333-5A65-C626-90AC264AD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28" y="85518"/>
            <a:ext cx="4123765" cy="2914184"/>
          </a:xfrm>
          <a:ln w="57150">
            <a:solidFill>
              <a:srgbClr val="398A9E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C34EF-DB4F-AC30-64B2-B91871882D8C}"/>
              </a:ext>
            </a:extLst>
          </p:cNvPr>
          <p:cNvSpPr txBox="1"/>
          <p:nvPr/>
        </p:nvSpPr>
        <p:spPr>
          <a:xfrm>
            <a:off x="837541" y="1605574"/>
            <a:ext cx="69796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Segoe UI" panose="020B0502040204020203" pitchFamily="34" charset="0"/>
                <a:cs typeface="Segoe UI" panose="020B0502040204020203" pitchFamily="34" charset="0"/>
              </a:rPr>
              <a:t>New format – plus electronic portal soon</a:t>
            </a:r>
          </a:p>
          <a:p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F56CC-6D21-19D9-C763-B5C68E77A09E}"/>
              </a:ext>
            </a:extLst>
          </p:cNvPr>
          <p:cNvSpPr txBox="1"/>
          <p:nvPr/>
        </p:nvSpPr>
        <p:spPr>
          <a:xfrm>
            <a:off x="837541" y="2671483"/>
            <a:ext cx="10972140" cy="3346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Swimming</a:t>
            </a:r>
            <a:r>
              <a:rPr lang="en-GB" sz="2800" dirty="0">
                <a:latin typeface="Segoe UI" panose="020B0502040204020203" pitchFamily="34" charset="0"/>
                <a:cs typeface="Segoe UI" panose="020B0502040204020203" pitchFamily="34" charset="0"/>
              </a:rPr>
              <a:t> – asks two new questions:</a:t>
            </a:r>
          </a:p>
          <a:p>
            <a:pPr marL="508000" marR="303530" indent="-457200">
              <a:lnSpc>
                <a:spcPct val="97000"/>
              </a:lnSpc>
              <a:spcBef>
                <a:spcPts val="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If your schools swimming data is below </a:t>
            </a:r>
            <a:r>
              <a:rPr lang="en-US" sz="2400" b="1" i="1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national expectation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</a:t>
            </a:r>
            <a:r>
              <a:rPr lang="en-US" sz="2400" spc="-3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you</a:t>
            </a:r>
            <a:r>
              <a:rPr lang="en-US" sz="2400" spc="-3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can</a:t>
            </a:r>
            <a:r>
              <a:rPr lang="en-US" sz="2400" spc="-3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choose</a:t>
            </a:r>
            <a:r>
              <a:rPr lang="en-US" sz="2400" spc="-3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</a:t>
            </a:r>
            <a:r>
              <a:rPr lang="en-US" sz="2400" spc="-3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use</a:t>
            </a:r>
            <a:r>
              <a:rPr lang="en-US" sz="2400" spc="-3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en-US" sz="2400" spc="-3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Primary</a:t>
            </a:r>
            <a:r>
              <a:rPr lang="en-US" sz="2400" spc="-3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</a:t>
            </a:r>
            <a:r>
              <a:rPr lang="en-US" sz="2400" spc="-3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and sport premium to provide additional top-up sessions for</a:t>
            </a:r>
            <a:r>
              <a:rPr lang="en-US" sz="2400" spc="-1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those</a:t>
            </a:r>
            <a:r>
              <a:rPr lang="en-US" sz="2400" spc="-1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pupils</a:t>
            </a:r>
            <a:r>
              <a:rPr lang="en-US" sz="2400" spc="-1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that</a:t>
            </a:r>
            <a:r>
              <a:rPr lang="en-US" sz="2400" spc="-1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did</a:t>
            </a:r>
            <a:r>
              <a:rPr lang="en-US" sz="2400" spc="-1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not</a:t>
            </a:r>
            <a:r>
              <a:rPr lang="en-US" sz="2400" spc="-1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meet</a:t>
            </a:r>
            <a:r>
              <a:rPr lang="en-US" sz="2400" spc="-1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National</a:t>
            </a:r>
            <a:r>
              <a:rPr lang="en-US" sz="2400" spc="-1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Curriculum requirements</a:t>
            </a:r>
            <a:r>
              <a:rPr lang="en-US" sz="2400" spc="-6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after</a:t>
            </a:r>
            <a:r>
              <a:rPr lang="en-US" sz="2400" spc="-5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en-US" sz="2400" spc="-5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completion</a:t>
            </a:r>
            <a:r>
              <a:rPr lang="en-US" sz="2400" spc="-6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en-US" sz="2400" spc="-6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core</a:t>
            </a:r>
            <a:r>
              <a:rPr lang="en-US" sz="2400" spc="-5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lessons.</a:t>
            </a:r>
            <a:r>
              <a:rPr lang="en-US" sz="2400" spc="-6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Have you done this?</a:t>
            </a:r>
          </a:p>
          <a:p>
            <a:pPr marL="508000" marR="303530" indent="-457200">
              <a:lnSpc>
                <a:spcPct val="97000"/>
              </a:lnSpc>
              <a:spcBef>
                <a:spcPts val="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31F2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508000" marR="303530" indent="-457200">
              <a:lnSpc>
                <a:spcPct val="97000"/>
              </a:lnSpc>
              <a:spcBef>
                <a:spcPts val="9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Have</a:t>
            </a:r>
            <a:r>
              <a:rPr lang="en-US" sz="2400" spc="-4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you</a:t>
            </a:r>
            <a:r>
              <a:rPr lang="en-US" sz="2400" spc="-4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provided</a:t>
            </a:r>
            <a:r>
              <a:rPr lang="en-US" sz="2400" spc="-4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CPD</a:t>
            </a:r>
            <a:r>
              <a:rPr lang="en-US" sz="2400" spc="-4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</a:t>
            </a:r>
            <a:r>
              <a:rPr lang="en-US" sz="2400" spc="-4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improve</a:t>
            </a:r>
            <a:r>
              <a:rPr lang="en-US" sz="2400" spc="-4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en-US" sz="2400" spc="-4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knowledge</a:t>
            </a:r>
            <a:r>
              <a:rPr lang="en-US" sz="2400" spc="-45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and confidence of staff to be able to teach swimming and water safety?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0EE8B-365D-906B-A58F-2FADDA491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504" y="5922052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76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1D8C-98B6-3476-A980-75E8F0E8D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F75CB8-CABD-1637-B364-AB461177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" y="176119"/>
            <a:ext cx="7997301" cy="65120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5B520-BC3E-F5A4-216E-F200AFEDCF03}"/>
              </a:ext>
            </a:extLst>
          </p:cNvPr>
          <p:cNvSpPr txBox="1"/>
          <p:nvPr/>
        </p:nvSpPr>
        <p:spPr>
          <a:xfrm>
            <a:off x="8749552" y="2420471"/>
            <a:ext cx="25370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Understanding WHO these pupils are can be key to making real impact</a:t>
            </a:r>
          </a:p>
          <a:p>
            <a:endParaRPr lang="en-GB" dirty="0"/>
          </a:p>
          <a:p>
            <a:r>
              <a:rPr lang="en-GB" dirty="0"/>
              <a:t>Data over time will help you see the progress of individuals</a:t>
            </a:r>
          </a:p>
          <a:p>
            <a:endParaRPr lang="en-GB" dirty="0"/>
          </a:p>
          <a:p>
            <a:r>
              <a:rPr lang="en-GB" dirty="0"/>
              <a:t>How will you use such data to make the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91E6D-41E3-0E09-AC71-BA6A7F233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90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72F6-447F-04E6-14CB-75A21459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ADA16-B457-65AD-03F3-A245DDFC7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14129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Look at your swimming data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can you improve it across the three key strands?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Who takes the pupils swimming?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involved are they?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Can they ‘</a:t>
            </a:r>
            <a:r>
              <a:rPr lang="en-GB" b="1" i="1" dirty="0">
                <a:latin typeface="Segoe UI" panose="020B0502040204020203" pitchFamily="34" charset="0"/>
                <a:cs typeface="Segoe UI" panose="020B0502040204020203" pitchFamily="34" charset="0"/>
              </a:rPr>
              <a:t>Support the pupils’ learning poolside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’?</a:t>
            </a:r>
          </a:p>
          <a:p>
            <a:endParaRPr lang="en-GB" sz="2400" b="1" i="1" dirty="0">
              <a:solidFill>
                <a:srgbClr val="398A9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b="1" i="1" dirty="0">
                <a:solidFill>
                  <a:srgbClr val="398A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Swim England – school swimming and water safety charter school costs just £36 inc. VAT and provides incredibly useful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FBC2A-CC11-93C7-BC4A-A1022471F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29" y="1223157"/>
            <a:ext cx="3410426" cy="3515216"/>
          </a:xfrm>
          <a:prstGeom prst="rect">
            <a:avLst/>
          </a:prstGeom>
          <a:ln w="38100">
            <a:solidFill>
              <a:srgbClr val="398A9E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C59956-D30C-16CC-C87D-A08D7F352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3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E3126-4383-D9EA-F448-52DC90D38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So ultimately it is about building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capacity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capability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to sustain high-quality PE / PESSPA(H)</a:t>
            </a:r>
          </a:p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Equal access – to </a:t>
            </a:r>
            <a:r>
              <a:rPr lang="en-GB" i="1" dirty="0">
                <a:latin typeface="Segoe UI" panose="020B0502040204020203" pitchFamily="34" charset="0"/>
                <a:cs typeface="Segoe UI" panose="020B0502040204020203" pitchFamily="34" charset="0"/>
              </a:rPr>
              <a:t>sports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but please consider the curriculum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Mini-cohorts </a:t>
            </a:r>
            <a:r>
              <a:rPr lang="en-GB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(SEND, EAL, LAC, Boys/Girls, Service children etc)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Have you looked at it? What did you find?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Have you asked the pupils – perception could be different as pupils might perceive that certain activities are skewed towards a particular group. [</a:t>
            </a:r>
            <a:r>
              <a:rPr lang="en-GB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Pupil voice / School Sports Council / Council]</a:t>
            </a:r>
            <a:endParaRPr lang="en-GB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1600BB-59C1-DAB7-65D2-A0866D813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24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6970-BEBD-9050-93F8-208E6784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Where are you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CC776-D822-6D1D-9E41-5A34F4B0F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has the £100K+ ring-fenced investment been utilised so far in your school?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What would you say is the biggest impact it has made?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evident is the spend?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Do parents even know about what you receive?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Is it ‘Sports Premium’ or PE and sports premium on your website?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Is there a </a:t>
            </a:r>
            <a:r>
              <a:rPr lang="en-GB" i="1" dirty="0">
                <a:latin typeface="Segoe UI" panose="020B0502040204020203" pitchFamily="34" charset="0"/>
                <a:cs typeface="Segoe UI" panose="020B0502040204020203" pitchFamily="34" charset="0"/>
              </a:rPr>
              <a:t>link governor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are decisions made about spend – strategy, reaction?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BD7E-99B9-5168-7260-0F10BE129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6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86AA-494A-250D-36B0-D3392CDE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RAG Review – HQ 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1CD97-62E5-502A-2EBB-0F5F0B570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28765" cy="4351338"/>
          </a:xfrm>
        </p:spPr>
        <p:txBody>
          <a:bodyPr/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Quick task</a:t>
            </a:r>
          </a:p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has it improved outcomes for groups – talk to your neighbour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CB8F6-7218-3D29-358A-EAAF4DC60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50A647-F991-67FF-0A42-52654BCECD8C}"/>
              </a:ext>
            </a:extLst>
          </p:cNvPr>
          <p:cNvSpPr/>
          <p:nvPr/>
        </p:nvSpPr>
        <p:spPr>
          <a:xfrm>
            <a:off x="7557248" y="1556684"/>
            <a:ext cx="6615953" cy="631115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A3C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122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86AA-494A-250D-36B0-D3392CDE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RAG Review – </a:t>
            </a:r>
            <a:r>
              <a:rPr lang="en-GB" sz="3600" i="1" dirty="0">
                <a:solidFill>
                  <a:srgbClr val="398A9E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Physical Literacy</a:t>
            </a:r>
            <a:endParaRPr lang="en-GB" sz="4000" i="1" dirty="0">
              <a:solidFill>
                <a:srgbClr val="398A9E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1CD97-62E5-502A-2EBB-0F5F0B570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Do your pupils have:</a:t>
            </a:r>
          </a:p>
          <a:p>
            <a:r>
              <a:rPr lang="en-GB" b="1" i="1" dirty="0">
                <a:latin typeface="Segoe UI" panose="020B0502040204020203" pitchFamily="34" charset="0"/>
                <a:cs typeface="Segoe UI" panose="020B0502040204020203" pitchFamily="34" charset="0"/>
              </a:rPr>
              <a:t>The motivation, confidence, physical competence, knowledge and understanding to value and take responsibility for engagement in physical activities for life</a:t>
            </a:r>
          </a:p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398A9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</a:t>
            </a: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the skills and fitness a person acquires and applies through movement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398A9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Affective</a:t>
            </a: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the attitudes and emotions a person has towards movement and the impact these have on their confidence and motivation to move including a Social – a person’s interaction with others and the environment in relation to movement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398A9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person’s understanding of how, why, and when they move, their knowledge and understanding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C5F70-3EA8-3289-E614-D33C4818B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86AA-494A-250D-36B0-D3392CDE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RAG Review – </a:t>
            </a:r>
            <a:r>
              <a:rPr lang="en-GB" sz="3600" i="1" dirty="0">
                <a:solidFill>
                  <a:srgbClr val="398A9E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Physical Literacy</a:t>
            </a:r>
            <a:endParaRPr lang="en-GB" sz="4000" i="1" dirty="0">
              <a:solidFill>
                <a:srgbClr val="398A9E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1CD97-62E5-502A-2EBB-0F5F0B570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Do your pupils have:</a:t>
            </a:r>
          </a:p>
          <a:p>
            <a:r>
              <a:rPr lang="en-GB" b="1" i="1" dirty="0">
                <a:latin typeface="Segoe UI" panose="020B0502040204020203" pitchFamily="34" charset="0"/>
                <a:cs typeface="Segoe UI" panose="020B0502040204020203" pitchFamily="34" charset="0"/>
              </a:rPr>
              <a:t>The motivation, confidence, physical competence, knowledge and understanding to value and take responsibility for engagement in physical activities for life</a:t>
            </a:r>
          </a:p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398A9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</a:t>
            </a: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the skills and fitness a person acquires and applies through movement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398A9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Affective</a:t>
            </a: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the attitudes and emotions a person has towards movement and the impact these have on their confidence and motivation to move including a Social – a person’s interaction with others and the environment in relation to movement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398A9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en-GB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person’s understanding of how, why, and when they move, their knowledge and understanding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C5F70-3EA8-3289-E614-D33C4818B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39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1CC9-F162-C72A-1485-A2B31B29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 at your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0189-47C6-7A3E-35CF-B1A932C5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9024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For me curriculum is key – 100% of pupils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Developing Physical, Affective (including Social, Cognitive Domains</a:t>
            </a:r>
          </a:p>
          <a:p>
            <a:pPr marL="457200" lvl="1" indent="0">
              <a:buNone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-planned, sequenced, progressive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Now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2 hour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time target again</a:t>
            </a:r>
          </a:p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pupils – how do you meet needs Equality &amp; Equity</a:t>
            </a:r>
          </a:p>
          <a:p>
            <a:pPr lvl="1"/>
            <a:r>
              <a:rPr lang="en-GB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Practical: Do you have the equipment to support equity? Now and into future - stock</a:t>
            </a:r>
          </a:p>
          <a:p>
            <a:pPr lvl="1"/>
            <a:r>
              <a:rPr lang="en-GB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Size, colour, texture, composition, adapted variants </a:t>
            </a:r>
          </a:p>
        </p:txBody>
      </p:sp>
      <p:pic>
        <p:nvPicPr>
          <p:cNvPr id="3076" name="Picture 4" descr="Illustrating Equality VS Equity - Interaction Institute for ...">
            <a:extLst>
              <a:ext uri="{FF2B5EF4-FFF2-40B4-BE49-F238E27FC236}">
                <a16:creationId xmlns:a16="http://schemas.microsoft.com/office/drawing/2014/main" id="{DA9605D3-8089-95EB-0F62-0BDB40E3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224" y="1825624"/>
            <a:ext cx="4004235" cy="3786281"/>
          </a:xfrm>
          <a:prstGeom prst="rect">
            <a:avLst/>
          </a:prstGeom>
          <a:noFill/>
          <a:ln w="57150">
            <a:solidFill>
              <a:srgbClr val="398A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1E4DC-7F9B-6B21-A243-AF20A8547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1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1ED55-388A-37E8-FB18-7BC7EFD7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PESSPA at your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63025-2712-5DA8-268E-A0A99264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5235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Who teaches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Physical Education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(PE)?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are they supported? SoW, CPD, Assessment, Monitoring &amp; Eval.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Staff PE Skills Audit document can be very helpful</a:t>
            </a:r>
          </a:p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Who supports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play, physical development/activity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are they supported? Resources, CPD, strategic use.</a:t>
            </a:r>
          </a:p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Who provides &amp; supports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sport, competition, OSHL/extra-curricular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How are they supported? Funded? Monitored/evaluated?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C7C8D-3DF2-096D-39C0-B36D9E353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0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E972F9-5149-8390-5F79-477F984E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796" y="6584"/>
            <a:ext cx="3992204" cy="2796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DC610-3BA9-D0A9-F86B-9882F015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School Games Mark 22/23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D37FB-E45D-ABD4-9D40-0F57ED9FD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07676" cy="4351338"/>
          </a:xfrm>
        </p:spPr>
        <p:txBody>
          <a:bodyPr>
            <a:normAutofit/>
          </a:bodyPr>
          <a:lstStyle/>
          <a:p>
            <a:r>
              <a:rPr lang="en-US" dirty="0" err="1"/>
              <a:t>Ringsfield</a:t>
            </a:r>
            <a:endParaRPr lang="en-US" dirty="0"/>
          </a:p>
          <a:p>
            <a:r>
              <a:rPr lang="en-US" dirty="0"/>
              <a:t>Woods Loke Primary</a:t>
            </a:r>
          </a:p>
          <a:p>
            <a:r>
              <a:rPr lang="en-US" dirty="0"/>
              <a:t>Dell Primary</a:t>
            </a:r>
          </a:p>
          <a:p>
            <a:r>
              <a:rPr lang="en-US" dirty="0" err="1"/>
              <a:t>Kessingland</a:t>
            </a:r>
            <a:endParaRPr lang="en-US" dirty="0"/>
          </a:p>
          <a:p>
            <a:r>
              <a:rPr lang="en-US" dirty="0" err="1"/>
              <a:t>Somerleyton</a:t>
            </a:r>
            <a:endParaRPr lang="en-US" dirty="0"/>
          </a:p>
          <a:p>
            <a:r>
              <a:rPr lang="en-US" dirty="0"/>
              <a:t>Roman Hill</a:t>
            </a:r>
          </a:p>
          <a:p>
            <a:r>
              <a:rPr lang="en-US" dirty="0" err="1"/>
              <a:t>Pakefield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64E099-69F5-60B9-EE38-6CC869593029}"/>
              </a:ext>
            </a:extLst>
          </p:cNvPr>
          <p:cNvSpPr txBox="1">
            <a:spLocks/>
          </p:cNvSpPr>
          <p:nvPr/>
        </p:nvSpPr>
        <p:spPr>
          <a:xfrm>
            <a:off x="6712393" y="1690688"/>
            <a:ext cx="36076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Brampton</a:t>
            </a:r>
          </a:p>
          <a:p>
            <a:r>
              <a:rPr lang="en-US" dirty="0"/>
              <a:t>Worlingham </a:t>
            </a:r>
          </a:p>
          <a:p>
            <a:r>
              <a:rPr lang="en-US" dirty="0"/>
              <a:t>Albert Pye </a:t>
            </a:r>
          </a:p>
          <a:p>
            <a:r>
              <a:rPr lang="en-US" dirty="0"/>
              <a:t>Red Oak</a:t>
            </a:r>
          </a:p>
          <a:p>
            <a:r>
              <a:rPr lang="en-US" dirty="0"/>
              <a:t>Ashley School</a:t>
            </a:r>
          </a:p>
          <a:p>
            <a:r>
              <a:rPr lang="en-US" dirty="0" err="1"/>
              <a:t>Corton</a:t>
            </a:r>
            <a:r>
              <a:rPr lang="en-US" dirty="0"/>
              <a:t> </a:t>
            </a:r>
          </a:p>
        </p:txBody>
      </p:sp>
      <p:pic>
        <p:nvPicPr>
          <p:cNvPr id="6" name="Picture 5" descr="A white circle with text and a star&#10;&#10;Description automatically generated">
            <a:extLst>
              <a:ext uri="{FF2B5EF4-FFF2-40B4-BE49-F238E27FC236}">
                <a16:creationId xmlns:a16="http://schemas.microsoft.com/office/drawing/2014/main" id="{00B6BDBE-C1D7-32EF-38FB-8C6AC7721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12" y="5379244"/>
            <a:ext cx="1319231" cy="1325564"/>
          </a:xfrm>
          <a:prstGeom prst="rect">
            <a:avLst/>
          </a:prstGeom>
        </p:spPr>
      </p:pic>
      <p:pic>
        <p:nvPicPr>
          <p:cNvPr id="8" name="Picture 7" descr="A gold medal with text and numbers&#10;&#10;Description automatically generated">
            <a:extLst>
              <a:ext uri="{FF2B5EF4-FFF2-40B4-BE49-F238E27FC236}">
                <a16:creationId xmlns:a16="http://schemas.microsoft.com/office/drawing/2014/main" id="{EC46C6EC-C4CC-C58C-8563-DCFFFE4C5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432" y="5379244"/>
            <a:ext cx="1319232" cy="1325564"/>
          </a:xfrm>
          <a:prstGeom prst="rect">
            <a:avLst/>
          </a:prstGeom>
        </p:spPr>
      </p:pic>
      <p:pic>
        <p:nvPicPr>
          <p:cNvPr id="10" name="Picture 9" descr="A silver medal with text and numbers&#10;&#10;Description automatically generated">
            <a:extLst>
              <a:ext uri="{FF2B5EF4-FFF2-40B4-BE49-F238E27FC236}">
                <a16:creationId xmlns:a16="http://schemas.microsoft.com/office/drawing/2014/main" id="{FD1EE2FF-5C98-A881-6CAE-A1BA26A6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393" y="5379243"/>
            <a:ext cx="1319232" cy="1325565"/>
          </a:xfrm>
          <a:prstGeom prst="rect">
            <a:avLst/>
          </a:prstGeom>
        </p:spPr>
      </p:pic>
      <p:pic>
        <p:nvPicPr>
          <p:cNvPr id="12" name="Picture 11" descr="A round gold medal with text and a white border&#10;&#10;Description automatically generated with medium confidence">
            <a:extLst>
              <a:ext uri="{FF2B5EF4-FFF2-40B4-BE49-F238E27FC236}">
                <a16:creationId xmlns:a16="http://schemas.microsoft.com/office/drawing/2014/main" id="{99C47F0F-EBBF-45A6-7E80-453D10320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2405" y="5379243"/>
            <a:ext cx="1319233" cy="13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4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F40E-76C4-2FB7-473F-5BA169CD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Strategic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DADC-5C0E-BA53-2554-6EF9620BB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2 full years funding guaranteed 2023/24 &amp; 2024/25</a:t>
            </a:r>
          </a:p>
          <a:p>
            <a:pPr marL="0" indent="0">
              <a:buNone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What are your strategic plans for PE?</a:t>
            </a:r>
          </a:p>
          <a:p>
            <a:pPr marL="0" indent="0">
              <a:buNone/>
            </a:pPr>
            <a:r>
              <a:rPr lang="en-GB" u="sng" dirty="0">
                <a:latin typeface="Segoe UI" panose="020B0502040204020203" pitchFamily="34" charset="0"/>
                <a:cs typeface="Segoe UI" panose="020B0502040204020203" pitchFamily="34" charset="0"/>
              </a:rPr>
              <a:t>Key language: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Additional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Sustainable, Capacity, Capability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Improved, High-quality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Continued Professional Development (CPD) [confidence, competence, understanding</a:t>
            </a:r>
          </a:p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Inclusive, Equitable</a:t>
            </a:r>
          </a:p>
          <a:p>
            <a:r>
              <a:rPr lang="en-GB" i="1" dirty="0">
                <a:latin typeface="Segoe UI" panose="020B0502040204020203" pitchFamily="34" charset="0"/>
                <a:cs typeface="Segoe UI" panose="020B0502040204020203" pitchFamily="34" charset="0"/>
              </a:rPr>
              <a:t>Wide range of extra-curricular sport &amp; competitive opportunities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4EC54-4EB5-89C2-E1FF-C6BD29E21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2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2F9F8-A0E2-6826-014E-F24F3C3A4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98A9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VisionED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1851E-543A-B42F-A9F4-8FF4135B0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517" y="1753907"/>
            <a:ext cx="7839636" cy="4351338"/>
          </a:xfrm>
        </p:spPr>
        <p:txBody>
          <a:bodyPr/>
          <a:lstStyle/>
          <a:p>
            <a:r>
              <a:rPr lang="en-GB" dirty="0"/>
              <a:t>We are here to help and can offer courses, bespoke CPD and national qualifications</a:t>
            </a:r>
          </a:p>
          <a:p>
            <a:r>
              <a:rPr lang="en-GB" dirty="0"/>
              <a:t>Twilights, half-days, full days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15D16-0D55-04B4-6057-F0069D078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4" y="3587525"/>
            <a:ext cx="3304412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EC4A-DA7A-816F-D34C-CEFDAE73E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87" y="3577898"/>
            <a:ext cx="3304412" cy="3057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A10C6-F7DE-E17D-8F0D-44ED5241E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01" y="3929576"/>
            <a:ext cx="2869351" cy="2705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27E9A-924B-D2B9-FED7-576865655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01" y="1206174"/>
            <a:ext cx="2865039" cy="26601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EC0E6-DB5E-D575-5696-24622BD40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92" y="230188"/>
            <a:ext cx="2460810" cy="8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5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C4F3-AA0C-4347-8089-C2A49423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CPD Survey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769AAC-7EA1-9ED2-310B-0CC921E4A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380" y="0"/>
            <a:ext cx="3907536" cy="3907536"/>
          </a:xfrm>
          <a:prstGeom prst="rect">
            <a:avLst/>
          </a:prstGeom>
        </p:spPr>
      </p:pic>
      <p:pic>
        <p:nvPicPr>
          <p:cNvPr id="9" name="Picture 8" descr="A pink and white background with white text&#10;&#10;Description automatically generated">
            <a:extLst>
              <a:ext uri="{FF2B5EF4-FFF2-40B4-BE49-F238E27FC236}">
                <a16:creationId xmlns:a16="http://schemas.microsoft.com/office/drawing/2014/main" id="{FDE1C4EF-B21F-B24B-8902-B71D6520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60" y="4149598"/>
            <a:ext cx="2998288" cy="2098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393DD4-74EA-B44E-8E01-CF6C65558C03}"/>
              </a:ext>
            </a:extLst>
          </p:cNvPr>
          <p:cNvSpPr txBox="1"/>
          <p:nvPr/>
        </p:nvSpPr>
        <p:spPr>
          <a:xfrm>
            <a:off x="4797494" y="2706624"/>
            <a:ext cx="675562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Participants can join at </a:t>
            </a:r>
            <a:r>
              <a:rPr lang="en-US" sz="2200" b="1" dirty="0" err="1"/>
              <a:t>slido.com</a:t>
            </a:r>
            <a:r>
              <a:rPr lang="en-US" sz="2200" dirty="0"/>
              <a:t> with </a:t>
            </a:r>
            <a:r>
              <a:rPr lang="en-GB" sz="2400" b="1" i="0" u="none" strike="noStrike" dirty="0">
                <a:effectLst/>
                <a:latin typeface="Inter"/>
              </a:rPr>
              <a:t>#1792 606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2637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1FEA-AAF8-D452-1347-814A8FF8B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Workshop 1&amp;2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BE1B0-864A-8BAA-73EC-88A2F81D2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257" y="0"/>
            <a:ext cx="4063743" cy="28471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F6212-219C-5B06-128A-3A5D3020F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do in your curriculum to support these leaners?</a:t>
            </a:r>
          </a:p>
          <a:p>
            <a:endParaRPr lang="en-US" dirty="0"/>
          </a:p>
          <a:p>
            <a:r>
              <a:rPr lang="en-US" dirty="0"/>
              <a:t>What do you do out of school hours to support these leaners?</a:t>
            </a:r>
          </a:p>
          <a:p>
            <a:endParaRPr lang="en-US" dirty="0"/>
          </a:p>
          <a:p>
            <a:r>
              <a:rPr lang="en-US" dirty="0"/>
              <a:t>What could you implement in your school to improve their school experience?</a:t>
            </a:r>
          </a:p>
          <a:p>
            <a:endParaRPr lang="en-US" dirty="0"/>
          </a:p>
          <a:p>
            <a:r>
              <a:rPr lang="en-US" dirty="0"/>
              <a:t>Do you use Student Voice to guide the provision these leaners receive?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AFA23-C003-C4AB-E63D-72778A82B834}"/>
              </a:ext>
            </a:extLst>
          </p:cNvPr>
          <p:cNvSpPr txBox="1"/>
          <p:nvPr/>
        </p:nvSpPr>
        <p:spPr>
          <a:xfrm>
            <a:off x="838200" y="1388825"/>
            <a:ext cx="8308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effectLst/>
                <a:latin typeface="Helvetica Neue" panose="02000503000000020004" pitchFamily="2" charset="0"/>
              </a:rPr>
              <a:t>Inclusive Equality and  </a:t>
            </a:r>
            <a:r>
              <a:rPr lang="en-GB" sz="1800" dirty="0">
                <a:effectLst/>
                <a:latin typeface="Helvetica Neue" panose="02000503000000020004" pitchFamily="2" charset="0"/>
              </a:rPr>
              <a:t>equal access to sport for boys and girls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77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607B39-7AA7-7B45-9E47-9DF94F6CA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257" y="17930"/>
            <a:ext cx="4063743" cy="284710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92033C-8514-BA43-9FD9-04E1CE06A147}"/>
              </a:ext>
            </a:extLst>
          </p:cNvPr>
          <p:cNvSpPr txBox="1">
            <a:spLocks/>
          </p:cNvSpPr>
          <p:nvPr/>
        </p:nvSpPr>
        <p:spPr>
          <a:xfrm>
            <a:off x="5220149" y="1900328"/>
            <a:ext cx="4282440" cy="4739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7030A0"/>
                </a:solidFill>
              </a:rPr>
              <a:t>Bramfield - RC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00B050"/>
                </a:solidFill>
              </a:rPr>
              <a:t>Brampton -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00B050"/>
                </a:solidFill>
              </a:rPr>
              <a:t>Carlton Colville -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00B050"/>
                </a:solidFill>
              </a:rPr>
              <a:t>Corton -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C00000"/>
                </a:solidFill>
              </a:rPr>
              <a:t>Elm Tree - 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0070C0"/>
                </a:solidFill>
              </a:rPr>
              <a:t>Grove - RP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 err="1">
                <a:solidFill>
                  <a:srgbClr val="0070C0"/>
                </a:solidFill>
              </a:rPr>
              <a:t>Gunton</a:t>
            </a:r>
            <a:r>
              <a:rPr lang="en-US" sz="4200" b="1" dirty="0">
                <a:solidFill>
                  <a:srgbClr val="0070C0"/>
                </a:solidFill>
              </a:rPr>
              <a:t> – RP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00B050"/>
                </a:solidFill>
              </a:rPr>
              <a:t>Dell –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00B050"/>
                </a:solidFill>
              </a:rPr>
              <a:t>Phoenix –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0070C0"/>
                </a:solidFill>
              </a:rPr>
              <a:t>Poplars – RP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rgbClr val="0070C0"/>
                </a:solidFill>
              </a:rPr>
              <a:t>Saint Felix – RC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8C05EA-60AE-054B-9869-0924CC4C59A2}"/>
              </a:ext>
            </a:extLst>
          </p:cNvPr>
          <p:cNvSpPr txBox="1">
            <a:spLocks/>
          </p:cNvSpPr>
          <p:nvPr/>
        </p:nvSpPr>
        <p:spPr>
          <a:xfrm>
            <a:off x="1001507" y="1900329"/>
            <a:ext cx="4282440" cy="528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B050"/>
                </a:solidFill>
              </a:rPr>
              <a:t>Pakefield -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B050"/>
                </a:solidFill>
              </a:rPr>
              <a:t>Somerleyton -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B050"/>
                </a:solidFill>
              </a:rPr>
              <a:t>St Benet’s  -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B050"/>
                </a:solidFill>
              </a:rPr>
              <a:t>St Marys -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B050"/>
                </a:solidFill>
              </a:rPr>
              <a:t>Albert Pye -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70C0"/>
                </a:solidFill>
              </a:rPr>
              <a:t>The Limes - RP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70C0"/>
                </a:solidFill>
              </a:rPr>
              <a:t>Woods Loke – RP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 err="1">
                <a:solidFill>
                  <a:srgbClr val="00B050"/>
                </a:solidFill>
              </a:rPr>
              <a:t>Bramfield</a:t>
            </a:r>
            <a:r>
              <a:rPr lang="en-US" sz="2300" b="1" dirty="0">
                <a:solidFill>
                  <a:srgbClr val="00B050"/>
                </a:solidFill>
              </a:rPr>
              <a:t> – RPC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70C0"/>
                </a:solidFill>
              </a:rPr>
              <a:t>The Limes – RP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>
                <a:solidFill>
                  <a:srgbClr val="00B050"/>
                </a:solidFill>
              </a:rPr>
              <a:t>Worlingham – RPC</a:t>
            </a:r>
          </a:p>
          <a:p>
            <a:pPr marL="0" indent="0">
              <a:buNone/>
            </a:pPr>
            <a:r>
              <a:rPr lang="en-US" sz="2300" b="1" dirty="0">
                <a:solidFill>
                  <a:srgbClr val="0070C0"/>
                </a:solidFill>
              </a:rPr>
              <a:t>Westwood - RC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b="1" dirty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600" b="1" dirty="0">
              <a:solidFill>
                <a:srgbClr val="00B05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153F8-3911-DD49-9F0C-1B010FC3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11" y="287383"/>
            <a:ext cx="9124278" cy="1325563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/>
              <a:t>25 Primary Schools Registered </a:t>
            </a:r>
            <a:r>
              <a:rPr lang="en-US" sz="3000" b="1" dirty="0"/>
              <a:t>(76%)</a:t>
            </a:r>
            <a:endParaRPr lang="en-US" sz="3000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F19F998-5C6A-32DD-24BD-2AD664226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51396" y="4010892"/>
            <a:ext cx="3024704" cy="193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4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girls dancing on stage&#10;&#10;Description automatically generated">
            <a:extLst>
              <a:ext uri="{FF2B5EF4-FFF2-40B4-BE49-F238E27FC236}">
                <a16:creationId xmlns:a16="http://schemas.microsoft.com/office/drawing/2014/main" id="{C4FCE61A-985F-803B-559E-8108704DA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838" b="58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548AF-CA32-D49C-5CAC-759F5E5D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Marina Dance Show – Eco Theme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44649C0-2902-4353-1244-3E69922F4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669" y="4983519"/>
            <a:ext cx="1409795" cy="14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04E7-8F9A-A05F-BAD0-2E092AFA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524" y="39313"/>
            <a:ext cx="7229475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Free Resources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A62C7B-C52B-68C2-681E-BAF4C73F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15" y="2141537"/>
            <a:ext cx="289747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89EB7-B641-9CB1-9412-FFCCFB824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53" y="1776411"/>
            <a:ext cx="3143250" cy="4398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97E83-D9EE-D782-EDBC-387E6DBAB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161" y="1458910"/>
            <a:ext cx="3594100" cy="4398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003EC3-BCFE-85C6-FACC-3537CCE19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131" y="1327568"/>
            <a:ext cx="3823783" cy="2648324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D8859B0-B755-8185-4548-89CA2F07E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045" y="4089400"/>
            <a:ext cx="4921956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52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4EF17-B7CC-2A6D-DC77-748A03D7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50C4D98-9550-2C1A-CF59-5AAE341C6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43" t="12441" r="12666" b="7588"/>
          <a:stretch/>
        </p:blipFill>
        <p:spPr>
          <a:xfrm>
            <a:off x="215900" y="1"/>
            <a:ext cx="11607799" cy="6858000"/>
          </a:xfrm>
        </p:spPr>
      </p:pic>
    </p:spTree>
    <p:extLst>
      <p:ext uri="{BB962C8B-B14F-4D97-AF65-F5344CB8AC3E}">
        <p14:creationId xmlns:p14="http://schemas.microsoft.com/office/powerpoint/2010/main" val="222565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B0990-0738-4B94-F563-4D83CF106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7924993D-06B6-2CD8-EE7C-AC95A8445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0" t="11130" r="13520" b="16178"/>
          <a:stretch/>
        </p:blipFill>
        <p:spPr>
          <a:xfrm>
            <a:off x="213117" y="203200"/>
            <a:ext cx="11765765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1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2F6E2-D616-4363-57CE-4EFAE9A8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400" cy="2579692"/>
          </a:xfrm>
        </p:spPr>
        <p:txBody>
          <a:bodyPr anchor="b">
            <a:normAutofit/>
          </a:bodyPr>
          <a:lstStyle/>
          <a:p>
            <a:r>
              <a:rPr lang="en-US" dirty="0"/>
              <a:t>New Approaches for 2023/24</a:t>
            </a:r>
          </a:p>
        </p:txBody>
      </p:sp>
      <p:pic>
        <p:nvPicPr>
          <p:cNvPr id="1026" name="Picture 2" descr="Adventure Literacy">
            <a:extLst>
              <a:ext uri="{FF2B5EF4-FFF2-40B4-BE49-F238E27FC236}">
                <a16:creationId xmlns:a16="http://schemas.microsoft.com/office/drawing/2014/main" id="{E7A64F9F-EED3-7A63-2C58-ED101E462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0" r="1" b="1"/>
          <a:stretch/>
        </p:blipFill>
        <p:spPr bwMode="auto"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8DCDEA-171E-5E64-A407-84E6F28B2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1" r="-2" b="13638"/>
          <a:stretch/>
        </p:blipFill>
        <p:spPr bwMode="auto"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588946DC-FCEB-B048-6386-566C56E13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9" y="3124205"/>
            <a:ext cx="5105400" cy="3052757"/>
          </a:xfrm>
        </p:spPr>
        <p:txBody>
          <a:bodyPr>
            <a:normAutofit/>
          </a:bodyPr>
          <a:lstStyle/>
          <a:p>
            <a:r>
              <a:rPr lang="en-US" sz="2000" dirty="0"/>
              <a:t>Connecting with Community Venues </a:t>
            </a:r>
          </a:p>
          <a:p>
            <a:r>
              <a:rPr lang="en-US" sz="2000" dirty="0"/>
              <a:t>Y6/7 Events</a:t>
            </a:r>
          </a:p>
          <a:p>
            <a:endParaRPr lang="en-US" sz="2000" dirty="0"/>
          </a:p>
          <a:p>
            <a:r>
              <a:rPr lang="en-US" sz="2000" dirty="0"/>
              <a:t>First event 4</a:t>
            </a:r>
            <a:r>
              <a:rPr lang="en-US" sz="2000" baseline="30000" dirty="0"/>
              <a:t>th</a:t>
            </a:r>
            <a:r>
              <a:rPr lang="en-US" sz="2000" dirty="0"/>
              <a:t> October – Inclusion Festival </a:t>
            </a:r>
          </a:p>
        </p:txBody>
      </p:sp>
    </p:spTree>
    <p:extLst>
      <p:ext uri="{BB962C8B-B14F-4D97-AF65-F5344CB8AC3E}">
        <p14:creationId xmlns:p14="http://schemas.microsoft.com/office/powerpoint/2010/main" val="3937526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8886</TotalTime>
  <Words>1612</Words>
  <Application>Microsoft Macintosh PowerPoint</Application>
  <PresentationFormat>Widescreen</PresentationFormat>
  <Paragraphs>214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Helvetica Neue</vt:lpstr>
      <vt:lpstr>Inter</vt:lpstr>
      <vt:lpstr>Segoe UI</vt:lpstr>
      <vt:lpstr>Segoe UI Black</vt:lpstr>
      <vt:lpstr>Segoe UI Semibold</vt:lpstr>
      <vt:lpstr>Symbol</vt:lpstr>
      <vt:lpstr>Office Theme</vt:lpstr>
      <vt:lpstr>Our 5th PE Annual Conference 2023</vt:lpstr>
      <vt:lpstr>Exploring the PE Premium</vt:lpstr>
      <vt:lpstr>School Games Mark 22/23</vt:lpstr>
      <vt:lpstr>25 Primary Schools Registered (76%)</vt:lpstr>
      <vt:lpstr>Marina Dance Show – Eco Theme </vt:lpstr>
      <vt:lpstr>Free Resources </vt:lpstr>
      <vt:lpstr>PowerPoint Presentation</vt:lpstr>
      <vt:lpstr>PowerPoint Presentation</vt:lpstr>
      <vt:lpstr>New Approaches for 2023/24</vt:lpstr>
      <vt:lpstr>Staff Training</vt:lpstr>
      <vt:lpstr>Active Primary School of the Year</vt:lpstr>
      <vt:lpstr>PowerPoint Presentation</vt:lpstr>
      <vt:lpstr>The Primary PE and Sport Premium</vt:lpstr>
      <vt:lpstr>Confidence &amp; Competence</vt:lpstr>
      <vt:lpstr>Making Every Lesson Count</vt:lpstr>
      <vt:lpstr>PE&amp;SP - Purpose &amp; Rationale</vt:lpstr>
      <vt:lpstr>CPD for staff</vt:lpstr>
      <vt:lpstr>New emphasis</vt:lpstr>
      <vt:lpstr>5 Key Indicators</vt:lpstr>
      <vt:lpstr>New Reporting Template</vt:lpstr>
      <vt:lpstr>PowerPoint Presentation</vt:lpstr>
      <vt:lpstr>Consider</vt:lpstr>
      <vt:lpstr>PowerPoint Presentation</vt:lpstr>
      <vt:lpstr>Where are you now?</vt:lpstr>
      <vt:lpstr>RAG Review – HQ PE</vt:lpstr>
      <vt:lpstr>RAG Review – Physical Literacy</vt:lpstr>
      <vt:lpstr>RAG Review – Physical Literacy</vt:lpstr>
      <vt:lpstr>PE at your School</vt:lpstr>
      <vt:lpstr>PESSPA at your school</vt:lpstr>
      <vt:lpstr>Strategic Planning</vt:lpstr>
      <vt:lpstr>VisionED</vt:lpstr>
      <vt:lpstr>CPD Survey </vt:lpstr>
      <vt:lpstr>Workshop 1&amp;2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Hoey</dc:creator>
  <cp:lastModifiedBy>Jeffrey Hoey</cp:lastModifiedBy>
  <cp:revision>38</cp:revision>
  <dcterms:created xsi:type="dcterms:W3CDTF">2022-09-09T11:17:25Z</dcterms:created>
  <dcterms:modified xsi:type="dcterms:W3CDTF">2023-09-14T08:33:00Z</dcterms:modified>
</cp:coreProperties>
</file>